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9" r:id="rId4"/>
    <p:sldId id="260" r:id="rId5"/>
    <p:sldId id="262" r:id="rId6"/>
    <p:sldId id="263" r:id="rId7"/>
    <p:sldId id="264" r:id="rId8"/>
    <p:sldId id="266" r:id="rId9"/>
    <p:sldId id="265" r:id="rId10"/>
    <p:sldId id="267" r:id="rId11"/>
    <p:sldId id="271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9462EF3-3C4F-43EE-ACEE-D4B806740EA3}" type="datetimeFigureOut">
              <a:rPr lang="en-US" dirty="0"/>
              <a:pPr/>
              <a:t>1/6/2025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43B39-165A-4B68-AA5C-581F5336313C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C8C57-33F9-4259-AC4F-0E3F5BEC9B94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772B-8FA2-401F-A0A1-A59855EDBC3E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D5BDE-5A90-4611-82E9-0FC5746D30C5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A17D-0BEA-4E76-A7FC-F7C188BC48D1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AC7D-18CA-4236-82B9-D75EB1D66EAE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300E-C023-45CD-A0BE-EDB7A8C6EA8B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0EAD-E369-4933-8469-ED7764B56A1B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0EF2-9919-473B-8215-8616BAF10692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72EB-AC54-4713-BFC2-BEB621108C63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5A0C-791E-4545-B787-F98AD45CD761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6B77-F4F4-4427-AC4F-9A623798AD82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790C-34EB-4565-8437-CACF4CDB7822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4C11-22B8-4A4E-8126-B3AF6B948A8E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06B6-C816-4861-964D-15A98395707D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A8AB-EA7C-4B1B-9D73-E2551851FABE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0786BE5-D2A3-4BF0-8B30-D7403E61B3DC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cchallier@gerson-paris.com" TargetMode="External"/><Relationship Id="rId2" Type="http://schemas.openxmlformats.org/officeDocument/2006/relationships/hyperlink" Target="mailto:lroyer@gerson-paris.co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Réunion d’orientation Gerson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Lundi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janvier 2025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40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Enseignements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54954" y="2603500"/>
            <a:ext cx="10479697" cy="3797300"/>
          </a:xfrm>
        </p:spPr>
        <p:txBody>
          <a:bodyPr>
            <a:norm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Enseignements communs en Première et Terminale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Français (en Première)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Philosophie (en Terminale)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Histoire-Géographie et EMC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LVA et LVB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Enseignement Scientifique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195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9127891" cy="704088"/>
          </a:xfrm>
        </p:spPr>
        <p:txBody>
          <a:bodyPr/>
          <a:lstStyle/>
          <a:p>
            <a:r>
              <a:rPr lang="fr-FR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Enseignements de spécialités à Gerson</a:t>
            </a:r>
            <a:endParaRPr lang="fr-FR" sz="45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4873" y="2694940"/>
            <a:ext cx="6492756" cy="3416301"/>
          </a:xfrm>
        </p:spPr>
        <p:txBody>
          <a:bodyPr>
            <a:norm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Spécialités en Première (4h) et 2 spécialités en Terminale (6h)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Première scientifique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Mathématiques (4h)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Physique-Chimie (4h)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SVT (4h)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Première économique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Mathématiques (4h)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SES (4h)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Histoire-Géographie, Géopolitique et Sciences Politiques (4h)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923670" y="3093951"/>
            <a:ext cx="4988468" cy="3416300"/>
          </a:xfrm>
        </p:spPr>
        <p:txBody>
          <a:bodyPr>
            <a:norm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Terminale scientifique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Mathématiques (6h) et Physique-Chimie (6h)</a:t>
            </a:r>
          </a:p>
          <a:p>
            <a:pPr marL="457200" lvl="1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SVT (6h) et Physique-Chimie (6h)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Terminale économique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Mathématiques (6h) et SES (6h)</a:t>
            </a:r>
          </a:p>
          <a:p>
            <a:pPr marL="457200" lvl="1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SES (6h) et HGGSP (6h)</a:t>
            </a:r>
          </a:p>
          <a:p>
            <a:pPr marL="0" indent="0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826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9852680" cy="706964"/>
          </a:xfrm>
        </p:spPr>
        <p:txBody>
          <a:bodyPr/>
          <a:lstStyle/>
          <a:p>
            <a:r>
              <a:rPr lang="fr-FR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Enseignements de spécialités hors Gerson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54954" y="2603500"/>
            <a:ext cx="10479697" cy="3797300"/>
          </a:xfrm>
        </p:spPr>
        <p:txBody>
          <a:bodyPr>
            <a:norm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Humanités, littérature et philosophie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Langues, littératures et cultures étrangères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Littérature, langues et cultures de l’Antiquité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Biologie écologie (uniquement dans les lycées agricoles)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Arts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spécialités les plus rares sont proposées dans quelques établissements par académie</a:t>
            </a:r>
          </a:p>
          <a:p>
            <a:pPr marL="457200" lvl="1" indent="0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030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9852680" cy="706964"/>
          </a:xfrm>
        </p:spPr>
        <p:txBody>
          <a:bodyPr/>
          <a:lstStyle/>
          <a:p>
            <a:r>
              <a:rPr lang="fr-FR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Enseignements optionnels à Gerson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54954" y="2603500"/>
            <a:ext cx="10479697" cy="3797300"/>
          </a:xfrm>
        </p:spPr>
        <p:txBody>
          <a:bodyPr>
            <a:norm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Première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LVC par le CNED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Latin (2h)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DNL (2h)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Anglais étoile (1h d’entraînement au thème anglais)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Terminale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Mathématiques complémentaires (3h)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Mathématiques expertes (3h)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Droit et grands enjeux du monde contemporain (3h)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enseignement parmi : LVC par le CNED, Latin (2h), DNL (2h), Anglais étoile (1h)</a:t>
            </a:r>
          </a:p>
          <a:p>
            <a:pPr marL="457200" lvl="1" indent="0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886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4029" y="2539855"/>
            <a:ext cx="5454851" cy="2286000"/>
          </a:xfrm>
        </p:spPr>
        <p:txBody>
          <a:bodyPr/>
          <a:lstStyle/>
          <a:p>
            <a:r>
              <a:rPr lang="fr-FR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troisième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85866" y="2539855"/>
            <a:ext cx="5105836" cy="22860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enjeux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diplôme national du brevet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L’orientation</a:t>
            </a:r>
          </a:p>
        </p:txBody>
      </p:sp>
    </p:spTree>
    <p:extLst>
      <p:ext uri="{BB962C8B-B14F-4D97-AF65-F5344CB8AC3E}">
        <p14:creationId xmlns:p14="http://schemas.microsoft.com/office/powerpoint/2010/main" val="1874153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enjeux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54953" y="3152140"/>
            <a:ext cx="8825659" cy="2491014"/>
          </a:xfrm>
        </p:spPr>
        <p:txBody>
          <a:bodyPr>
            <a:normAutofit lnSpcReduction="10000"/>
          </a:bodyPr>
          <a:lstStyle/>
          <a:p>
            <a:r>
              <a:rPr lang="fr-F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L’obtention du Diplôme National du Brevet avec mention</a:t>
            </a:r>
          </a:p>
          <a:p>
            <a:r>
              <a:rPr lang="fr-F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L’orientation pour l’entrée au lycée 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Seconde générale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Seconde technologique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Seconde professionnelle</a:t>
            </a:r>
          </a:p>
        </p:txBody>
      </p:sp>
    </p:spTree>
    <p:extLst>
      <p:ext uri="{BB962C8B-B14F-4D97-AF65-F5344CB8AC3E}">
        <p14:creationId xmlns:p14="http://schemas.microsoft.com/office/powerpoint/2010/main" val="1421405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Diplôme National du Brevet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09005" y="2600963"/>
            <a:ext cx="6165669" cy="3416301"/>
          </a:xfrm>
        </p:spPr>
        <p:txBody>
          <a:bodyPr>
            <a:normAutofit lnSpcReduction="10000"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L’évaluation du socle commun durant l’année de troisième 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400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champs de compétences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appréciations :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insuffisante 10 points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fragile 25 points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satisfaisante 40 points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très bonne maîtrise 50 points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L’option latin 20 points supplémentaires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78880" y="2600963"/>
            <a:ext cx="5817326" cy="3537129"/>
          </a:xfrm>
        </p:spPr>
        <p:txBody>
          <a:bodyPr>
            <a:normAutofit lnSpcReduction="10000"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épreuves finales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L’oral d’EPI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 100 points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 8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avril 2025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 minutes (10 minutes d’exposé et 15 minutes de questions)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épreuves écrites au mois de juin 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Français 3h sur 100 points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Mathématiques 2h sur 100 points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Histoire-Géographie et EMC 2h sur 50 points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Sciences (Physique-Chimie, SVT et Technologie) 2 épreuves sur les 3 enseignements de 1h sur 50 points</a:t>
            </a:r>
          </a:p>
          <a:p>
            <a:pPr marL="0" indent="0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04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Diplôme National du Brevet</a:t>
            </a:r>
            <a:endParaRPr lang="fr-FR" sz="45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Obtention du diplôme du brevet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Reçu à 400 points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Mention assez bien à 480 points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Mention bien à 560 points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Mention très bien à 640 points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étapes du brevet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Mois de novembre inscription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Mois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d’avril oral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d’EPI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(7 et 8 avril)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Mois de juin épreuves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écrites (26 et 27 juin)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Mois de juillet résultats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Mois de septembre, octobre diplôme</a:t>
            </a: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381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L’orientation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54954" y="2603500"/>
            <a:ext cx="10557679" cy="3797300"/>
          </a:xfrm>
        </p:spPr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 1</a:t>
            </a:r>
            <a:r>
              <a:rPr lang="fr-F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trimestre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Réflexion sur l’orientation entre la voie générale, technologique et professionnelle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 2</a:t>
            </a:r>
            <a:r>
              <a:rPr lang="fr-F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ème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trimestre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Souhait d’orientation émis sur la fiche navette et réponse à porter sur la pertinence de ce choix par le conseil de classe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 3</a:t>
            </a:r>
            <a:r>
              <a:rPr lang="fr-F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ème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trimestre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Choix d’orientation émis sur la fiche navette et proposition du conseil qui devient décision après accord de la famille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Interlocuteurs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Laurent Royer responsable des Troisièmes (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lroyer@gerson-paris.com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Claire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Challier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responsable du BDI (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cchallier@gerson-paris.com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457200" lvl="1" indent="0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710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4029" y="2539855"/>
            <a:ext cx="5454851" cy="2286000"/>
          </a:xfrm>
        </p:spPr>
        <p:txBody>
          <a:bodyPr/>
          <a:lstStyle/>
          <a:p>
            <a:r>
              <a:rPr lang="fr-FR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 lycée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85865" y="2539855"/>
            <a:ext cx="5201631" cy="22860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Seconde générale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Voie générale et technologique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Enseignements</a:t>
            </a:r>
          </a:p>
        </p:txBody>
      </p:sp>
    </p:spTree>
    <p:extLst>
      <p:ext uri="{BB962C8B-B14F-4D97-AF65-F5344CB8AC3E}">
        <p14:creationId xmlns:p14="http://schemas.microsoft.com/office/powerpoint/2010/main" val="1635125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Seconde générale</a:t>
            </a:r>
            <a:endParaRPr lang="fr-FR" sz="45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Enseignements communs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Français (4h)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Histoire-Géographie (3h) et EMC (18h annuelle)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LVA et LVB (5h30)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SES (1h30)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Mathématiques (4h)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Physique-Chimie (3h)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SVT (1h30)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EPS (2h)</a:t>
            </a:r>
          </a:p>
          <a:p>
            <a:pPr marL="457200" lvl="1" indent="0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Enseignements optionnels à Gerson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Langues et cultures de l’Antiquité (Latin 2h)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LVC par le CNED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 européenne (2h)</a:t>
            </a: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321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Voie générale ou technologique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54953" y="2621280"/>
            <a:ext cx="10749664" cy="399723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Après une seconde générale :</a:t>
            </a:r>
          </a:p>
          <a:p>
            <a:r>
              <a:rPr lang="fr-F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Baccalauréat général</a:t>
            </a:r>
          </a:p>
          <a:p>
            <a:r>
              <a:rPr lang="fr-F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Baccalauréats technologiques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Sciences et Technologies Industrielles (STI2D)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Sciences et Technologies Gestion (STMG)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Sciences et Technologies de la Santé et du Social (ST2S)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Sciences et Technologies de Laboratoire (STL)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Sciences et Technologies de la Musique et de la Danse (STMD)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Sciences et Technologies de l’Agronomie et du vivant (STAV)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Hôtellerie</a:t>
            </a:r>
          </a:p>
        </p:txBody>
      </p:sp>
    </p:spTree>
    <p:extLst>
      <p:ext uri="{BB962C8B-B14F-4D97-AF65-F5344CB8AC3E}">
        <p14:creationId xmlns:p14="http://schemas.microsoft.com/office/powerpoint/2010/main" val="3031631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le d’ions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Salle Ion</Template>
  <TotalTime>525</TotalTime>
  <Words>705</Words>
  <Application>Microsoft Office PowerPoint</Application>
  <PresentationFormat>Grand écran</PresentationFormat>
  <Paragraphs>127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9" baseType="lpstr">
      <vt:lpstr>Arial</vt:lpstr>
      <vt:lpstr>Century Gothic</vt:lpstr>
      <vt:lpstr>Times New Roman</vt:lpstr>
      <vt:lpstr>Wingdings</vt:lpstr>
      <vt:lpstr>Wingdings 3</vt:lpstr>
      <vt:lpstr>Salle d’ions</vt:lpstr>
      <vt:lpstr>Réunion d’orientation Gerson</vt:lpstr>
      <vt:lpstr>En troisième</vt:lpstr>
      <vt:lpstr>Les enjeux</vt:lpstr>
      <vt:lpstr>Diplôme National du Brevet</vt:lpstr>
      <vt:lpstr>Diplôme National du Brevet</vt:lpstr>
      <vt:lpstr>L’orientation</vt:lpstr>
      <vt:lpstr>Au lycée</vt:lpstr>
      <vt:lpstr>Seconde générale</vt:lpstr>
      <vt:lpstr>Voie générale ou technologique</vt:lpstr>
      <vt:lpstr>Enseignements</vt:lpstr>
      <vt:lpstr>Enseignements de spécialités à Gerson</vt:lpstr>
      <vt:lpstr>Enseignements de spécialités hors Gerson</vt:lpstr>
      <vt:lpstr>Enseignements optionnels à Gerson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Réunion d’orientation Gerson</dc:title>
  <dc:creator>Laurent Royer</dc:creator>
  <cp:lastModifiedBy>Laurent Royer</cp:lastModifiedBy>
  <cp:revision>35</cp:revision>
  <dcterms:created xsi:type="dcterms:W3CDTF">2023-08-29T15:25:33Z</dcterms:created>
  <dcterms:modified xsi:type="dcterms:W3CDTF">2025-01-06T15:45:27Z</dcterms:modified>
</cp:coreProperties>
</file>