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58" r:id="rId6"/>
    <p:sldId id="259" r:id="rId7"/>
    <p:sldId id="260" r:id="rId8"/>
    <p:sldId id="261" r:id="rId9"/>
    <p:sldId id="270" r:id="rId10"/>
    <p:sldId id="262" r:id="rId11"/>
    <p:sldId id="263" r:id="rId12"/>
    <p:sldId id="266" r:id="rId13"/>
    <p:sldId id="267" r:id="rId14"/>
    <p:sldId id="277" r:id="rId15"/>
    <p:sldId id="275" r:id="rId16"/>
    <p:sldId id="276" r:id="rId17"/>
    <p:sldId id="274" r:id="rId18"/>
    <p:sldId id="272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58AAB"/>
        </a:solidFill>
        <a:effectLst/>
        <a:uFillTx/>
        <a:latin typeface="+mj-lt"/>
        <a:ea typeface="+mj-ea"/>
        <a:cs typeface="+mj-cs"/>
        <a:sym typeface="Helvetica Neue Bold Condensed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3">
                  <a:satOff val="9881"/>
                  <a:lumOff val="-13155"/>
                  <a:alpha val="85000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chemeClr val="accent3">
                  <a:satOff val="9881"/>
                  <a:lumOff val="-131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 snapToGrid="0">
      <p:cViewPr varScale="1">
        <p:scale>
          <a:sx n="36" d="100"/>
          <a:sy n="36" d="100"/>
        </p:scale>
        <p:origin x="138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fr-FR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267903"/>
          <c:y val="0.28128399999999998"/>
          <c:w val="0.46419500000000002"/>
          <c:h val="0.70621599999999995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Région 1</c:v>
                </c:pt>
              </c:strCache>
            </c:strRef>
          </c:tx>
          <c:spPr>
            <a:blipFill rotWithShape="1">
              <a:blip xmlns:r="http://schemas.openxmlformats.org/officeDocument/2006/relationships" r:embed="rId1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/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1-8010-444F-910C-DC76151547E5}"/>
              </c:ext>
            </c:extLst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2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8010-444F-910C-DC76151547E5}"/>
              </c:ext>
            </c:extLst>
          </c:dPt>
          <c:dPt>
            <c:idx val="2"/>
            <c:bubble3D val="0"/>
            <c:spPr>
              <a:blipFill rotWithShape="1">
                <a:blip xmlns:r="http://schemas.openxmlformats.org/officeDocument/2006/relationships"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5-8010-444F-910C-DC76151547E5}"/>
              </c:ext>
            </c:extLst>
          </c:dPt>
          <c:dLbls>
            <c:dLbl>
              <c:idx val="0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rgbClr val="FFFFFF"/>
                      </a:solidFill>
                      <a:effectLst>
                        <a:outerShdw blurRad="127000" dist="84871" dir="2388334" algn="tl">
                          <a:srgbClr val="000000">
                            <a:alpha val="48275"/>
                          </a:srgbClr>
                        </a:outerShdw>
                      </a:effectLst>
                      <a:latin typeface="Helvetica Neue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010-444F-910C-DC76151547E5}"/>
                </c:ext>
              </c:extLst>
            </c:dLbl>
            <c:dLbl>
              <c:idx val="1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rgbClr val="FFFFFF"/>
                      </a:solidFill>
                      <a:effectLst>
                        <a:outerShdw blurRad="127000" dist="84871" dir="2388334" algn="tl">
                          <a:srgbClr val="000000">
                            <a:alpha val="48275"/>
                          </a:srgbClr>
                        </a:outerShdw>
                      </a:effectLst>
                      <a:latin typeface="Helvetica Neue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010-444F-910C-DC76151547E5}"/>
                </c:ext>
              </c:extLst>
            </c:dLbl>
            <c:dLbl>
              <c:idx val="2"/>
              <c:numFmt formatCode="#,##0%" sourceLinked="0"/>
              <c:spPr/>
              <c:txPr>
                <a:bodyPr/>
                <a:lstStyle/>
                <a:p>
                  <a:pPr>
                    <a:defRPr sz="3000" b="0" i="0" u="none" strike="noStrike">
                      <a:solidFill>
                        <a:srgbClr val="FFFFFF"/>
                      </a:solidFill>
                      <a:effectLst>
                        <a:outerShdw blurRad="127000" dist="84871" dir="2388334" algn="tl">
                          <a:srgbClr val="000000">
                            <a:alpha val="48275"/>
                          </a:srgbClr>
                        </a:outerShdw>
                      </a:effectLst>
                      <a:latin typeface="Helvetica Neue"/>
                    </a:defRPr>
                  </a:pPr>
                  <a:endParaRPr lang="fr-FR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8010-444F-910C-DC76151547E5}"/>
                </c:ext>
              </c:extLst>
            </c:dLbl>
            <c:numFmt formatCode="#,##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000" b="0" i="0" u="none" strike="noStrike">
                    <a:solidFill>
                      <a:srgbClr val="FFFFFF"/>
                    </a:solidFill>
                    <a:effectLst>
                      <a:outerShdw blurRad="127000" dist="84871" dir="2388334" algn="tl">
                        <a:srgbClr val="000000">
                          <a:alpha val="48275"/>
                        </a:srgbClr>
                      </a:outerShdw>
                    </a:effectLst>
                    <a:latin typeface="Helvetica Neue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6350" cap="flat">
                  <a:solidFill>
                    <a:srgbClr val="000000"/>
                  </a:solidFill>
                  <a:prstDash val="solid"/>
                  <a:miter lim="400000"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Bulletins Première et Terminale</c:v>
                </c:pt>
                <c:pt idx="1">
                  <c:v>Epreuves Finales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010-444F-910C-DC7615154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legend>
      <c:legendPos val="t"/>
      <c:layout>
        <c:manualLayout>
          <c:xMode val="edge"/>
          <c:yMode val="edge"/>
          <c:x val="0"/>
          <c:y val="0"/>
          <c:w val="1"/>
          <c:h val="0.22280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 rot="0"/>
        <a:lstStyle/>
        <a:p>
          <a:pPr>
            <a:defRPr sz="2800" b="0" i="0" u="none" strike="noStrike">
              <a:solidFill>
                <a:srgbClr val="818181"/>
              </a:solidFill>
              <a:latin typeface="Helvetica Neue"/>
            </a:defRPr>
          </a:pPr>
          <a:endParaRPr lang="fr-FR"/>
        </a:p>
      </c:txPr>
    </c:legend>
    <c:plotVisOnly val="1"/>
    <c:dispBlanksAs val="gap"/>
    <c:showDLblsOverMax val="1"/>
  </c:chart>
  <c:spPr>
    <a:noFill/>
    <a:ln>
      <a:noFill/>
    </a:ln>
    <a:effectLst/>
  </c:spPr>
  <c:externalData r:id="rId4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e du titre"/>
          <p:cNvSpPr txBox="1"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riangle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6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17" name="Image"/>
          <p:cNvSpPr>
            <a:spLocks noGrp="1"/>
          </p:cNvSpPr>
          <p:nvPr>
            <p:ph type="pic" sz="quarter" idx="13"/>
          </p:nvPr>
        </p:nvSpPr>
        <p:spPr>
          <a:xfrm>
            <a:off x="8597900" y="43561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8" name="Image"/>
          <p:cNvSpPr>
            <a:spLocks noGrp="1"/>
          </p:cNvSpPr>
          <p:nvPr>
            <p:ph type="pic" idx="14"/>
          </p:nvPr>
        </p:nvSpPr>
        <p:spPr>
          <a:xfrm>
            <a:off x="368899" y="368300"/>
            <a:ext cx="81407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9" name="Image"/>
          <p:cNvSpPr>
            <a:spLocks noGrp="1"/>
          </p:cNvSpPr>
          <p:nvPr>
            <p:ph type="pic" sz="quarter" idx="15"/>
          </p:nvPr>
        </p:nvSpPr>
        <p:spPr>
          <a:xfrm>
            <a:off x="8597900" y="368300"/>
            <a:ext cx="4038600" cy="3911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0" name="Texte du titre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121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vers le ha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riangle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0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131" name="Image"/>
          <p:cNvSpPr>
            <a:spLocks noGrp="1"/>
          </p:cNvSpPr>
          <p:nvPr>
            <p:ph type="pic" idx="13"/>
          </p:nvPr>
        </p:nvSpPr>
        <p:spPr>
          <a:xfrm>
            <a:off x="368899" y="368300"/>
            <a:ext cx="12268201" cy="7899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32" name="Texte du titre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13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« Saisissez une citation ici. »"/>
          <p:cNvSpPr>
            <a:spLocks noGrp="1"/>
          </p:cNvSpPr>
          <p:nvPr>
            <p:ph type="body" sz="quarter" idx="13"/>
          </p:nvPr>
        </p:nvSpPr>
        <p:spPr>
          <a:xfrm>
            <a:off x="1270000" y="4292600"/>
            <a:ext cx="104648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« Saisissez une citation ici. »</a:t>
            </a:r>
          </a:p>
        </p:txBody>
      </p:sp>
      <p:sp>
        <p:nvSpPr>
          <p:cNvPr id="142" name="-Gilles Allain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523444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2800" i="1"/>
            </a:lvl1pPr>
          </a:lstStyle>
          <a:p>
            <a:r>
              <a:t>-Gilles Allain</a:t>
            </a:r>
          </a:p>
        </p:txBody>
      </p:sp>
      <p:sp>
        <p:nvSpPr>
          <p:cNvPr id="14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5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447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riangle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2" name="Triangle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Triangle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25" name="NOM"/>
          <p:cNvSpPr>
            <a:spLocks noGrp="1"/>
          </p:cNvSpPr>
          <p:nvPr>
            <p:ph type="body" sz="quarter" idx="13"/>
          </p:nvPr>
        </p:nvSpPr>
        <p:spPr>
          <a:xfrm>
            <a:off x="6359707" y="8877300"/>
            <a:ext cx="1189164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NOM</a:t>
            </a:r>
          </a:p>
        </p:txBody>
      </p:sp>
      <p:sp>
        <p:nvSpPr>
          <p:cNvPr id="26" name="PROJET"/>
          <p:cNvSpPr>
            <a:spLocks noGrp="1"/>
          </p:cNvSpPr>
          <p:nvPr>
            <p:ph type="body" sz="quarter" idx="14"/>
          </p:nvPr>
        </p:nvSpPr>
        <p:spPr>
          <a:xfrm>
            <a:off x="339858" y="7197750"/>
            <a:ext cx="935424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PROJET</a:t>
            </a:r>
          </a:p>
        </p:txBody>
      </p:sp>
      <p:sp>
        <p:nvSpPr>
          <p:cNvPr id="27" name="DATE"/>
          <p:cNvSpPr>
            <a:spLocks noGrp="1"/>
          </p:cNvSpPr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28" name="Client"/>
          <p:cNvSpPr>
            <a:spLocks noGrp="1"/>
          </p:cNvSpPr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29" name="DATE"/>
          <p:cNvSpPr>
            <a:spLocks noGrp="1"/>
          </p:cNvSpPr>
          <p:nvPr>
            <p:ph type="body" sz="quarter" idx="17"/>
          </p:nvPr>
        </p:nvSpPr>
        <p:spPr>
          <a:xfrm>
            <a:off x="1422400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30" name="Image"/>
          <p:cNvSpPr>
            <a:spLocks noGrp="1"/>
          </p:cNvSpPr>
          <p:nvPr>
            <p:ph type="pic" idx="18"/>
          </p:nvPr>
        </p:nvSpPr>
        <p:spPr>
          <a:xfrm>
            <a:off x="368300" y="355600"/>
            <a:ext cx="122682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1" name="Texte du titre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3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vers le hau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riangle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1" name="Triangle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Triangle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44" name="NOM"/>
          <p:cNvSpPr>
            <a:spLocks noGrp="1"/>
          </p:cNvSpPr>
          <p:nvPr>
            <p:ph type="body" sz="quarter" idx="13"/>
          </p:nvPr>
        </p:nvSpPr>
        <p:spPr>
          <a:xfrm>
            <a:off x="6359707" y="8877300"/>
            <a:ext cx="1189164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NOM</a:t>
            </a:r>
          </a:p>
        </p:txBody>
      </p:sp>
      <p:sp>
        <p:nvSpPr>
          <p:cNvPr id="45" name="PROJET"/>
          <p:cNvSpPr>
            <a:spLocks noGrp="1"/>
          </p:cNvSpPr>
          <p:nvPr>
            <p:ph type="body" sz="quarter" idx="14"/>
          </p:nvPr>
        </p:nvSpPr>
        <p:spPr>
          <a:xfrm>
            <a:off x="339858" y="7197750"/>
            <a:ext cx="935424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PROJET</a:t>
            </a:r>
          </a:p>
        </p:txBody>
      </p:sp>
      <p:sp>
        <p:nvSpPr>
          <p:cNvPr id="46" name="DATE"/>
          <p:cNvSpPr>
            <a:spLocks noGrp="1"/>
          </p:cNvSpPr>
          <p:nvPr>
            <p:ph type="body" sz="quarter" idx="15"/>
          </p:nvPr>
        </p:nvSpPr>
        <p:spPr>
          <a:xfrm>
            <a:off x="339905" y="8912250"/>
            <a:ext cx="579730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7" name="Client"/>
          <p:cNvSpPr>
            <a:spLocks noGrp="1"/>
          </p:cNvSpPr>
          <p:nvPr>
            <p:ph type="body" sz="quarter" idx="16"/>
          </p:nvPr>
        </p:nvSpPr>
        <p:spPr>
          <a:xfrm>
            <a:off x="5318302" y="8912250"/>
            <a:ext cx="752781" cy="3746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800" cap="all"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Client</a:t>
            </a:r>
          </a:p>
        </p:txBody>
      </p:sp>
      <p:sp>
        <p:nvSpPr>
          <p:cNvPr id="48" name="DATE"/>
          <p:cNvSpPr>
            <a:spLocks noGrp="1"/>
          </p:cNvSpPr>
          <p:nvPr>
            <p:ph type="body" sz="quarter" idx="17"/>
          </p:nvPr>
        </p:nvSpPr>
        <p:spPr>
          <a:xfrm>
            <a:off x="1419408" y="8877300"/>
            <a:ext cx="1045160" cy="647700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DATE</a:t>
            </a:r>
          </a:p>
        </p:txBody>
      </p:sp>
      <p:sp>
        <p:nvSpPr>
          <p:cNvPr id="49" name="Image"/>
          <p:cNvSpPr>
            <a:spLocks noGrp="1"/>
          </p:cNvSpPr>
          <p:nvPr>
            <p:ph type="pic" sz="half" idx="18"/>
          </p:nvPr>
        </p:nvSpPr>
        <p:spPr>
          <a:xfrm>
            <a:off x="3683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quarter" idx="19"/>
          </p:nvPr>
        </p:nvSpPr>
        <p:spPr>
          <a:xfrm>
            <a:off x="5295900" y="3683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Image"/>
          <p:cNvSpPr>
            <a:spLocks noGrp="1"/>
          </p:cNvSpPr>
          <p:nvPr>
            <p:ph type="pic" sz="quarter" idx="20"/>
          </p:nvPr>
        </p:nvSpPr>
        <p:spPr>
          <a:xfrm>
            <a:off x="5295900" y="3771900"/>
            <a:ext cx="2413000" cy="3327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2" name="Image"/>
          <p:cNvSpPr>
            <a:spLocks noGrp="1"/>
          </p:cNvSpPr>
          <p:nvPr>
            <p:ph type="pic" sz="half" idx="21"/>
          </p:nvPr>
        </p:nvSpPr>
        <p:spPr>
          <a:xfrm>
            <a:off x="7785100" y="368300"/>
            <a:ext cx="4851400" cy="673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exte du titre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5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exte du titre"/>
          <p:cNvSpPr txBox="1"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63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49999" y="9474200"/>
            <a:ext cx="312015" cy="29982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Image"/>
          <p:cNvSpPr>
            <a:spLocks noGrp="1"/>
          </p:cNvSpPr>
          <p:nvPr>
            <p:ph type="pic" sz="half" idx="13"/>
          </p:nvPr>
        </p:nvSpPr>
        <p:spPr>
          <a:xfrm>
            <a:off x="6921500" y="1354541"/>
            <a:ext cx="5156200" cy="70358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1" name="Texte du titre"/>
          <p:cNvSpPr txBox="1"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r>
              <a:t>Texte du titre</a:t>
            </a:r>
          </a:p>
        </p:txBody>
      </p:sp>
      <p:sp>
        <p:nvSpPr>
          <p:cNvPr id="7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e du titre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e du titre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89" name="Texte niveau 1…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7645400" y="2768600"/>
            <a:ext cx="4292600" cy="5715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Texte du titre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58AAB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1041400" y="2768600"/>
            <a:ext cx="5334000" cy="57150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2800"/>
              </a:spcBef>
              <a:buBlip>
                <a:blip r:embed="rId2"/>
              </a:buBlip>
              <a:defRPr sz="3000"/>
            </a:lvl1pPr>
            <a:lvl2pPr marL="762000" indent="-381000">
              <a:spcBef>
                <a:spcPts val="2800"/>
              </a:spcBef>
              <a:buBlip>
                <a:blip r:embed="rId2"/>
              </a:buBlip>
              <a:defRPr sz="3000"/>
            </a:lvl2pPr>
            <a:lvl3pPr marL="1143000" indent="-381000">
              <a:spcBef>
                <a:spcPts val="2800"/>
              </a:spcBef>
              <a:buBlip>
                <a:blip r:embed="rId2"/>
              </a:buBlip>
              <a:defRPr sz="3000"/>
            </a:lvl3pPr>
            <a:lvl4pPr marL="1524000" indent="-381000">
              <a:spcBef>
                <a:spcPts val="2800"/>
              </a:spcBef>
              <a:buBlip>
                <a:blip r:embed="rId2"/>
              </a:buBlip>
              <a:defRPr sz="3000"/>
            </a:lvl4pPr>
            <a:lvl5pPr marL="1905000" indent="-3810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endParaRPr/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8"/>
              </a:buBlip>
            </a:lvl1pPr>
            <a:lvl2pPr>
              <a:buBlip>
                <a:blip r:embed="rId18"/>
              </a:buBlip>
            </a:lvl2pPr>
            <a:lvl3pPr>
              <a:buBlip>
                <a:blip r:embed="rId18"/>
              </a:buBlip>
            </a:lvl3pPr>
            <a:lvl4pPr>
              <a:buBlip>
                <a:blip r:embed="rId18"/>
              </a:buBlip>
            </a:lvl4pPr>
            <a:lvl5pPr>
              <a:buBlip>
                <a:blip r:embed="rId18"/>
              </a:buBlip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Texte du titre"/>
          <p:cNvSpPr txBox="1">
            <a:spLocks noGrp="1"/>
          </p:cNvSpPr>
          <p:nvPr>
            <p:ph type="title"/>
          </p:nvPr>
        </p:nvSpPr>
        <p:spPr>
          <a:xfrm>
            <a:off x="1041400" y="2540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52743" y="9474200"/>
            <a:ext cx="312014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400">
                <a:solidFill>
                  <a:srgbClr val="5C88A5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5C88A5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40000"/>
        <a:buFontTx/>
        <a:buBlip>
          <a:blip r:embed="rId18"/>
        </a:buBlip>
        <a:tabLst/>
        <a:defRPr sz="3600" b="0" i="0" u="none" strike="noStrike" cap="none" spc="0" baseline="0">
          <a:ln>
            <a:noFill/>
          </a:ln>
          <a:solidFill>
            <a:srgbClr val="737373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a réforme du lycée…"/>
          <p:cNvSpPr txBox="1">
            <a:spLocks noGrp="1"/>
          </p:cNvSpPr>
          <p:nvPr>
            <p:ph type="subTitle" sz="half" idx="1"/>
          </p:nvPr>
        </p:nvSpPr>
        <p:spPr>
          <a:xfrm>
            <a:off x="1041400" y="3272184"/>
            <a:ext cx="10922000" cy="323463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La </a:t>
            </a:r>
            <a:r>
              <a:rPr dirty="0" err="1"/>
              <a:t>réforme</a:t>
            </a:r>
            <a:r>
              <a:rPr dirty="0"/>
              <a:t> du </a:t>
            </a:r>
            <a:r>
              <a:rPr dirty="0" err="1"/>
              <a:t>lycée</a:t>
            </a:r>
            <a:endParaRPr dirty="0"/>
          </a:p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et</a:t>
            </a:r>
          </a:p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/>
              <a:t>la </a:t>
            </a:r>
            <a:r>
              <a:rPr dirty="0" err="1"/>
              <a:t>Réforme</a:t>
            </a:r>
            <a:r>
              <a:rPr dirty="0"/>
              <a:t> du </a:t>
            </a:r>
            <a:r>
              <a:rPr dirty="0" err="1"/>
              <a:t>Baccalauréat</a:t>
            </a:r>
            <a:r>
              <a:rPr dirty="0"/>
              <a:t> 2021</a:t>
            </a:r>
          </a:p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endParaRPr dirty="0"/>
          </a:p>
          <a:p>
            <a:pPr algn="ctr" defTabSz="443991">
              <a:defRPr sz="3496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dirty="0" err="1"/>
              <a:t>Quelle</a:t>
            </a:r>
            <a:r>
              <a:rPr dirty="0"/>
              <a:t> </a:t>
            </a:r>
            <a:r>
              <a:rPr dirty="0" err="1"/>
              <a:t>organisation</a:t>
            </a:r>
            <a:r>
              <a:rPr dirty="0"/>
              <a:t> à Gerson</a:t>
            </a:r>
            <a:r>
              <a:rPr lang="en-US" dirty="0"/>
              <a:t> </a:t>
            </a:r>
            <a:r>
              <a:rPr dirty="0"/>
              <a:t>?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Le bac 202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Le bac 202</a:t>
            </a:r>
            <a:r>
              <a:rPr lang="fr-FR" dirty="0"/>
              <a:t>3</a:t>
            </a:r>
            <a:endParaRPr dirty="0"/>
          </a:p>
        </p:txBody>
      </p:sp>
      <p:sp>
        <p:nvSpPr>
          <p:cNvPr id="186" name="Une nouvelle organisation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Une nouvelle organisation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Diagramme 2D circulaire"/>
          <p:cNvGraphicFramePr/>
          <p:nvPr>
            <p:extLst>
              <p:ext uri="{D42A27DB-BD31-4B8C-83A1-F6EECF244321}">
                <p14:modId xmlns:p14="http://schemas.microsoft.com/office/powerpoint/2010/main" val="1947906138"/>
              </p:ext>
            </p:extLst>
          </p:nvPr>
        </p:nvGraphicFramePr>
        <p:xfrm>
          <a:off x="1549399" y="2301544"/>
          <a:ext cx="9906001" cy="6397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9" name="Modalités pour l’évaluation des enseignements"/>
          <p:cNvSpPr txBox="1"/>
          <p:nvPr/>
        </p:nvSpPr>
        <p:spPr>
          <a:xfrm>
            <a:off x="1643506" y="1251000"/>
            <a:ext cx="9717787" cy="634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Modalités pour l’évaluation des enseignements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Epreuves final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t>Epreuves finales</a:t>
            </a:r>
          </a:p>
        </p:txBody>
      </p:sp>
      <p:graphicFrame>
        <p:nvGraphicFramePr>
          <p:cNvPr id="198" name="Tableau"/>
          <p:cNvGraphicFramePr/>
          <p:nvPr>
            <p:extLst>
              <p:ext uri="{D42A27DB-BD31-4B8C-83A1-F6EECF244321}">
                <p14:modId xmlns:p14="http://schemas.microsoft.com/office/powerpoint/2010/main" val="3709362587"/>
              </p:ext>
            </p:extLst>
          </p:nvPr>
        </p:nvGraphicFramePr>
        <p:xfrm>
          <a:off x="1041400" y="2768600"/>
          <a:ext cx="10909300" cy="5702296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8140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88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787">
                <a:tc>
                  <a:txBody>
                    <a:bodyPr/>
                    <a:lstStyle/>
                    <a:p>
                      <a:pPr>
                        <a:defRPr sz="29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Coefficient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>
                          <a:solidFill>
                            <a:srgbClr val="818181"/>
                          </a:solidFill>
                        </a:rPr>
                        <a:t>Epreuves anticipées (juin Première)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29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Français (écrit)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Français (oral)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5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b="1">
                          <a:solidFill>
                            <a:srgbClr val="818181"/>
                          </a:solidFill>
                        </a:rPr>
                        <a:t>Epreuves finales (juin Terminale)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2900"/>
                      </a:pPr>
                      <a:endParaRPr/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Philosophie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8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lang="en-US" sz="2900" dirty="0">
                          <a:solidFill>
                            <a:srgbClr val="818181"/>
                          </a:solidFill>
                        </a:rPr>
                        <a:t>Grand oral</a:t>
                      </a:r>
                      <a:endParaRPr sz="2900" dirty="0">
                        <a:solidFill>
                          <a:srgbClr val="818181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10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2787"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>
                          <a:solidFill>
                            <a:srgbClr val="818181"/>
                          </a:solidFill>
                        </a:rPr>
                        <a:t>Epreuve de spécialité (2 au choix du candidat)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2900" dirty="0">
                          <a:solidFill>
                            <a:srgbClr val="818181"/>
                          </a:solidFill>
                        </a:rPr>
                        <a:t>16</a:t>
                      </a:r>
                      <a:r>
                        <a:rPr lang="fr-FR" sz="2900" dirty="0">
                          <a:solidFill>
                            <a:srgbClr val="818181"/>
                          </a:solidFill>
                        </a:rPr>
                        <a:t> et 16</a:t>
                      </a:r>
                      <a:endParaRPr sz="2900" dirty="0">
                        <a:solidFill>
                          <a:srgbClr val="818181"/>
                        </a:solidFill>
                      </a:endParaRP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Qu’est-ce que l’épreuve orale de terminale?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1443484"/>
          </a:xfrm>
          <a:prstGeom prst="rect">
            <a:avLst/>
          </a:prstGeom>
        </p:spPr>
        <p:txBody>
          <a:bodyPr/>
          <a:lstStyle>
            <a:lvl1pPr algn="ctr" defTabSz="455675">
              <a:defRPr sz="4680"/>
            </a:lvl1pPr>
          </a:lstStyle>
          <a:p>
            <a:r>
              <a:rPr dirty="0" err="1"/>
              <a:t>Qu’est-ce</a:t>
            </a:r>
            <a:r>
              <a:rPr dirty="0"/>
              <a:t> que </a:t>
            </a:r>
            <a:r>
              <a:rPr lang="en-US" dirty="0" err="1"/>
              <a:t>l’épreuve</a:t>
            </a:r>
            <a:r>
              <a:rPr lang="en-US" dirty="0"/>
              <a:t> du grand oral</a:t>
            </a:r>
            <a:r>
              <a:rPr dirty="0"/>
              <a:t>?</a:t>
            </a:r>
          </a:p>
        </p:txBody>
      </p:sp>
      <p:sp>
        <p:nvSpPr>
          <p:cNvPr id="201" name="Elle dure 20 minutes.…"/>
          <p:cNvSpPr txBox="1">
            <a:spLocks noGrp="1"/>
          </p:cNvSpPr>
          <p:nvPr>
            <p:ph type="body" idx="1"/>
          </p:nvPr>
        </p:nvSpPr>
        <p:spPr>
          <a:xfrm>
            <a:off x="1041400" y="1803400"/>
            <a:ext cx="10922000" cy="75887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/>
              <a:t>Elle </a:t>
            </a:r>
            <a:r>
              <a:rPr dirty="0" err="1"/>
              <a:t>dure</a:t>
            </a:r>
            <a:r>
              <a:rPr dirty="0"/>
              <a:t> 20 minutes.</a:t>
            </a:r>
          </a:p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/>
              <a:t>Elle a lieu à la fin du </a:t>
            </a:r>
            <a:r>
              <a:rPr dirty="0" err="1"/>
              <a:t>mois</a:t>
            </a:r>
            <a:r>
              <a:rPr dirty="0"/>
              <a:t> de </a:t>
            </a:r>
            <a:r>
              <a:rPr dirty="0" err="1"/>
              <a:t>Juin</a:t>
            </a:r>
            <a:r>
              <a:rPr dirty="0"/>
              <a:t>, </a:t>
            </a:r>
            <a:r>
              <a:rPr dirty="0" err="1"/>
              <a:t>comme</a:t>
            </a:r>
            <a:r>
              <a:rPr dirty="0"/>
              <a:t> </a:t>
            </a:r>
            <a:r>
              <a:rPr dirty="0" err="1"/>
              <a:t>l’épreuve</a:t>
            </a:r>
            <a:r>
              <a:rPr dirty="0"/>
              <a:t> de </a:t>
            </a:r>
            <a:r>
              <a:rPr dirty="0" err="1"/>
              <a:t>philosophie</a:t>
            </a:r>
            <a:r>
              <a:rPr lang="fr-FR" dirty="0"/>
              <a:t> et les deux épreuves de spécialité</a:t>
            </a:r>
            <a:r>
              <a:rPr dirty="0"/>
              <a:t>.</a:t>
            </a:r>
          </a:p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/>
              <a:t>Le jury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composé</a:t>
            </a:r>
            <a:r>
              <a:rPr dirty="0"/>
              <a:t> de 2 à 3 </a:t>
            </a:r>
            <a:r>
              <a:rPr dirty="0" err="1"/>
              <a:t>professeurs</a:t>
            </a:r>
            <a:r>
              <a:rPr dirty="0"/>
              <a:t>.</a:t>
            </a:r>
          </a:p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 err="1"/>
              <a:t>L’élève</a:t>
            </a:r>
            <a:r>
              <a:rPr dirty="0"/>
              <a:t> </a:t>
            </a:r>
            <a:r>
              <a:rPr dirty="0" err="1"/>
              <a:t>choisira</a:t>
            </a:r>
            <a:r>
              <a:rPr dirty="0"/>
              <a:t> son </a:t>
            </a:r>
            <a:r>
              <a:rPr dirty="0" err="1"/>
              <a:t>sujet</a:t>
            </a:r>
            <a:r>
              <a:rPr dirty="0"/>
              <a:t> </a:t>
            </a:r>
            <a:r>
              <a:rPr lang="fr-FR" dirty="0"/>
              <a:t>en classe de Terminale </a:t>
            </a:r>
            <a:r>
              <a:rPr dirty="0"/>
              <a:t>avec </a:t>
            </a:r>
            <a:r>
              <a:rPr dirty="0" err="1"/>
              <a:t>l’aide</a:t>
            </a:r>
            <a:r>
              <a:rPr dirty="0"/>
              <a:t> de </a:t>
            </a:r>
            <a:r>
              <a:rPr dirty="0" err="1"/>
              <a:t>ses</a:t>
            </a:r>
            <a:r>
              <a:rPr dirty="0"/>
              <a:t> </a:t>
            </a:r>
            <a:r>
              <a:rPr dirty="0" err="1"/>
              <a:t>professeurs</a:t>
            </a:r>
            <a:r>
              <a:rPr dirty="0"/>
              <a:t>. </a:t>
            </a:r>
            <a:r>
              <a:rPr dirty="0" err="1"/>
              <a:t>Ils</a:t>
            </a:r>
            <a:r>
              <a:rPr dirty="0"/>
              <a:t> </a:t>
            </a:r>
            <a:r>
              <a:rPr dirty="0" err="1"/>
              <a:t>l’aideront</a:t>
            </a:r>
            <a:r>
              <a:rPr dirty="0"/>
              <a:t> à </a:t>
            </a:r>
            <a:r>
              <a:rPr dirty="0" err="1"/>
              <a:t>élaborer</a:t>
            </a:r>
            <a:r>
              <a:rPr dirty="0"/>
              <a:t> </a:t>
            </a:r>
            <a:r>
              <a:rPr dirty="0" err="1"/>
              <a:t>ce</a:t>
            </a:r>
            <a:r>
              <a:rPr dirty="0"/>
              <a:t> </a:t>
            </a:r>
            <a:r>
              <a:rPr dirty="0" err="1"/>
              <a:t>projet</a:t>
            </a:r>
            <a:r>
              <a:rPr dirty="0"/>
              <a:t>.</a:t>
            </a:r>
          </a:p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/>
              <a:t>Elle </a:t>
            </a:r>
            <a:r>
              <a:rPr dirty="0" err="1"/>
              <a:t>porte</a:t>
            </a:r>
            <a:r>
              <a:rPr dirty="0"/>
              <a:t> sur la </a:t>
            </a:r>
            <a:r>
              <a:rPr dirty="0" err="1"/>
              <a:t>présentation</a:t>
            </a:r>
            <a:r>
              <a:rPr dirty="0"/>
              <a:t> d’un </a:t>
            </a:r>
            <a:r>
              <a:rPr dirty="0" err="1"/>
              <a:t>projet</a:t>
            </a:r>
            <a:r>
              <a:rPr dirty="0"/>
              <a:t> </a:t>
            </a:r>
            <a:r>
              <a:rPr dirty="0" err="1"/>
              <a:t>adossé</a:t>
            </a:r>
            <a:r>
              <a:rPr dirty="0"/>
              <a:t> à un </a:t>
            </a:r>
            <a:r>
              <a:rPr dirty="0" err="1"/>
              <a:t>ou</a:t>
            </a:r>
            <a:r>
              <a:rPr dirty="0"/>
              <a:t> </a:t>
            </a:r>
            <a:r>
              <a:rPr dirty="0" err="1"/>
              <a:t>deux</a:t>
            </a:r>
            <a:r>
              <a:rPr dirty="0"/>
              <a:t> </a:t>
            </a:r>
            <a:r>
              <a:rPr dirty="0" err="1"/>
              <a:t>enseignements</a:t>
            </a:r>
            <a:r>
              <a:rPr dirty="0"/>
              <a:t> de </a:t>
            </a:r>
            <a:r>
              <a:rPr dirty="0" err="1"/>
              <a:t>spécialité</a:t>
            </a:r>
            <a:r>
              <a:rPr dirty="0"/>
              <a:t> </a:t>
            </a:r>
            <a:r>
              <a:rPr dirty="0" err="1"/>
              <a:t>choisis</a:t>
            </a:r>
            <a:r>
              <a:rPr dirty="0"/>
              <a:t> par le </a:t>
            </a:r>
            <a:r>
              <a:rPr dirty="0" err="1"/>
              <a:t>candidat</a:t>
            </a:r>
            <a:r>
              <a:rPr dirty="0"/>
              <a:t> </a:t>
            </a:r>
            <a:r>
              <a:rPr dirty="0" err="1"/>
              <a:t>suivie</a:t>
            </a:r>
            <a:r>
              <a:rPr dirty="0"/>
              <a:t> d’un </a:t>
            </a:r>
            <a:r>
              <a:rPr dirty="0" err="1"/>
              <a:t>entretien</a:t>
            </a:r>
            <a:r>
              <a:rPr dirty="0"/>
              <a:t> avec les </a:t>
            </a:r>
            <a:r>
              <a:rPr dirty="0" err="1"/>
              <a:t>professeurs</a:t>
            </a:r>
            <a:r>
              <a:rPr dirty="0"/>
              <a:t>.</a:t>
            </a:r>
          </a:p>
          <a:p>
            <a:pPr marL="213359" indent="-213359" algn="just" defTabSz="280415">
              <a:spcBef>
                <a:spcPts val="1500"/>
              </a:spcBef>
              <a:buBlip>
                <a:blip r:embed="rId2"/>
              </a:buBlip>
              <a:defRPr sz="2640"/>
            </a:pPr>
            <a:r>
              <a:rPr dirty="0"/>
              <a:t>Il </a:t>
            </a:r>
            <a:r>
              <a:rPr dirty="0" err="1"/>
              <a:t>n’y</a:t>
            </a:r>
            <a:r>
              <a:rPr dirty="0"/>
              <a:t> a pas </a:t>
            </a:r>
            <a:r>
              <a:rPr dirty="0" err="1"/>
              <a:t>d’horaire</a:t>
            </a:r>
            <a:r>
              <a:rPr dirty="0"/>
              <a:t> </a:t>
            </a:r>
            <a:r>
              <a:rPr dirty="0" err="1"/>
              <a:t>dédié</a:t>
            </a:r>
            <a:r>
              <a:rPr dirty="0"/>
              <a:t> à la </a:t>
            </a:r>
            <a:r>
              <a:rPr dirty="0" err="1"/>
              <a:t>préparation</a:t>
            </a:r>
            <a:r>
              <a:rPr dirty="0"/>
              <a:t> de </a:t>
            </a:r>
            <a:r>
              <a:rPr dirty="0" err="1"/>
              <a:t>cette</a:t>
            </a:r>
            <a:r>
              <a:rPr dirty="0"/>
              <a:t> </a:t>
            </a:r>
            <a:r>
              <a:rPr dirty="0" err="1"/>
              <a:t>épreuve</a:t>
            </a:r>
            <a:r>
              <a:rPr dirty="0"/>
              <a:t>. </a:t>
            </a:r>
            <a:r>
              <a:rPr lang="fr-FR" dirty="0"/>
              <a:t>Des oraux blancs seront organisés au mois de mai pour se préparer à l’épreuve.</a:t>
            </a:r>
            <a:endParaRPr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29480" y="3899240"/>
            <a:ext cx="12875320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558AAB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QUELLE ORIENTATION POUR LES ELEVES DE GERSON ?</a:t>
            </a:r>
            <a:endParaRPr kumimoji="0" lang="fr-FR" b="0" i="0" u="none" strike="noStrike" cap="none" spc="0" normalizeH="0" baseline="0" dirty="0">
              <a:ln>
                <a:noFill/>
              </a:ln>
              <a:solidFill>
                <a:srgbClr val="558AAB"/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320920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29792" y="-955848"/>
            <a:ext cx="10922000" cy="955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fr-FR" sz="800" b="1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6176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10112" y="44582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Helvetica Neue"/>
                <a:cs typeface="Helvetica Neue"/>
              </a:rPr>
              <a:t>Orientation Gerson Eco 2023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1ACAF1-C19D-274F-AA40-9C485BD402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49" y="1546689"/>
            <a:ext cx="11250043" cy="715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64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29792" y="-955848"/>
            <a:ext cx="10922000" cy="955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fr-FR" sz="800" b="1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6176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910112" y="445820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Helvetica Neue"/>
                <a:cs typeface="Helvetica Neue"/>
              </a:rPr>
              <a:t>Orientation Gerson Eco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1CC7843-4241-C84E-A0DB-C8424F17AF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077" y="2451100"/>
            <a:ext cx="8682645" cy="48514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4F0A31-E25F-3E4F-88EE-E5F5C67ED8B8}"/>
              </a:ext>
            </a:extLst>
          </p:cNvPr>
          <p:cNvSpPr txBox="1"/>
          <p:nvPr/>
        </p:nvSpPr>
        <p:spPr>
          <a:xfrm>
            <a:off x="2082800" y="7613104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Prépa ECG – Saint Jean de Douai  - Ste Croix de Neuilly </a:t>
            </a:r>
          </a:p>
          <a:p>
            <a:r>
              <a:rPr lang="fr-FR" sz="24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Prépa Lettres – </a:t>
            </a:r>
            <a:r>
              <a:rPr lang="fr-FR" sz="24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Fenelon</a:t>
            </a:r>
            <a:endParaRPr lang="fr-FR" sz="24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813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29792" y="-955848"/>
            <a:ext cx="10922000" cy="955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fr-FR" sz="800" b="1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6176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109912" y="403012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Helvetica Neue"/>
                <a:cs typeface="Helvetica Neue"/>
              </a:rPr>
              <a:t>Orientation Gerson Scientifique 2023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F926BC59-A743-474D-8F6E-907954E4C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" y="2144557"/>
            <a:ext cx="12564459" cy="633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1396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029792" y="-955848"/>
            <a:ext cx="10922000" cy="95584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300460" rtl="0" eaLnBrk="1" latinLnBrk="0" hangingPunct="1">
              <a:lnSpc>
                <a:spcPts val="8249"/>
              </a:lnSpc>
              <a:spcBef>
                <a:spcPct val="0"/>
              </a:spcBef>
              <a:buNone/>
              <a:defRPr sz="77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endParaRPr lang="fr-FR" sz="800" b="1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486176" y="9197280"/>
            <a:ext cx="4680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>
                    <a:lumMod val="95000"/>
                  </a:schemeClr>
                </a:solidFill>
                <a:latin typeface="Helvetica Neue"/>
                <a:cs typeface="Helvetica Neue"/>
              </a:rPr>
              <a:t>BDI – Orientation Gerson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25936" y="445820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FFFFFF"/>
                </a:solidFill>
                <a:latin typeface="Helvetica Neue"/>
                <a:cs typeface="Helvetica Neue"/>
              </a:rPr>
              <a:t>Orientation Gerson Scientifique 2023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A4F0A31-E25F-3E4F-88EE-E5F5C67ED8B8}"/>
              </a:ext>
            </a:extLst>
          </p:cNvPr>
          <p:cNvSpPr txBox="1"/>
          <p:nvPr/>
        </p:nvSpPr>
        <p:spPr>
          <a:xfrm>
            <a:off x="1029792" y="7482476"/>
            <a:ext cx="1092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CPGE MPSI – Louis le grand, St Louis, Lakanal, IPESUP</a:t>
            </a:r>
          </a:p>
          <a:p>
            <a:r>
              <a:rPr lang="fr-FR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CPGE PCSI : Janson, Pasteur, Sainte Marie d’Antony</a:t>
            </a:r>
          </a:p>
          <a:p>
            <a:r>
              <a:rPr lang="fr-FR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CPGE PTSI : Jules Ferry, Raspail, Dorian</a:t>
            </a:r>
          </a:p>
          <a:p>
            <a:r>
              <a:rPr lang="fr-FR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CPGE BCPST : Saint-Louis, JB. </a:t>
            </a:r>
            <a:r>
              <a:rPr lang="fr-FR" sz="2000" dirty="0" err="1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SAy</a:t>
            </a:r>
            <a:endParaRPr lang="fr-FR" sz="2000" dirty="0">
              <a:solidFill>
                <a:schemeClr val="bg1"/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CPGE ECG : Intégrale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89313C2-ADD2-284E-A894-366244A2B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91" y="1218489"/>
            <a:ext cx="10740101" cy="62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901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La réforme du lycé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La </a:t>
            </a:r>
            <a:r>
              <a:rPr dirty="0" err="1"/>
              <a:t>réforme</a:t>
            </a:r>
            <a:r>
              <a:rPr dirty="0"/>
              <a:t> du </a:t>
            </a:r>
            <a:r>
              <a:rPr dirty="0" err="1"/>
              <a:t>lycée</a:t>
            </a:r>
            <a:endParaRPr dirty="0"/>
          </a:p>
        </p:txBody>
      </p:sp>
      <p:sp>
        <p:nvSpPr>
          <p:cNvPr id="170" name="des changements en première et en terminale"/>
          <p:cNvSpPr txBox="1"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des </a:t>
            </a:r>
            <a:r>
              <a:rPr dirty="0" err="1"/>
              <a:t>changements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</a:t>
            </a:r>
            <a:r>
              <a:rPr lang="en-US" dirty="0" err="1"/>
              <a:t>Seconde</a:t>
            </a:r>
            <a:r>
              <a:rPr lang="en-US" dirty="0"/>
              <a:t>, </a:t>
            </a:r>
            <a:r>
              <a:rPr dirty="0"/>
              <a:t>première et </a:t>
            </a:r>
            <a:r>
              <a:rPr dirty="0" err="1"/>
              <a:t>terminale</a:t>
            </a:r>
            <a:endParaRPr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1823357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Enseignements</a:t>
            </a:r>
            <a:r>
              <a:rPr lang="en-US" sz="6000" dirty="0"/>
              <a:t> </a:t>
            </a:r>
            <a:r>
              <a:rPr lang="en-US" sz="6000" dirty="0" err="1"/>
              <a:t>Communs</a:t>
            </a:r>
            <a:br>
              <a:rPr lang="en-US" sz="6000" dirty="0"/>
            </a:br>
            <a:r>
              <a:rPr lang="en-US" sz="3200" dirty="0" err="1"/>
              <a:t>En</a:t>
            </a:r>
            <a:r>
              <a:rPr lang="en-US" sz="3200" dirty="0"/>
              <a:t> </a:t>
            </a:r>
            <a:r>
              <a:rPr lang="en-US" sz="3200" dirty="0" err="1"/>
              <a:t>Seconde</a:t>
            </a:r>
            <a:endParaRPr lang="fr-FR" sz="32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41400" y="1959429"/>
            <a:ext cx="10922000" cy="6524171"/>
          </a:xfrm>
        </p:spPr>
        <p:txBody>
          <a:bodyPr>
            <a:normAutofit lnSpcReduction="10000"/>
          </a:bodyPr>
          <a:lstStyle/>
          <a:p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Français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(4h)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Histoire-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Géographie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(3h) + EMC (18h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annuelles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LVA et LVB (5h30)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SES (1h30)</a:t>
            </a:r>
          </a:p>
          <a:p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Mathématiques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(4h)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Physique-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Chimie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(3h)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SVT (1h30)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EPS (2h)</a:t>
            </a:r>
          </a:p>
          <a:p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Sciences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numériques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et 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Technologiques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(1h30)</a:t>
            </a:r>
          </a:p>
        </p:txBody>
      </p:sp>
    </p:spTree>
    <p:extLst>
      <p:ext uri="{BB962C8B-B14F-4D97-AF65-F5344CB8AC3E}">
        <p14:creationId xmlns:p14="http://schemas.microsoft.com/office/powerpoint/2010/main" val="13120714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1705791"/>
          </a:xfrm>
        </p:spPr>
        <p:txBody>
          <a:bodyPr>
            <a:normAutofit/>
          </a:bodyPr>
          <a:lstStyle/>
          <a:p>
            <a:pPr algn="ctr"/>
            <a:r>
              <a:rPr lang="en-US" sz="6000" dirty="0" err="1"/>
              <a:t>Enseignements</a:t>
            </a:r>
            <a:r>
              <a:rPr lang="en-US" sz="6000" dirty="0"/>
              <a:t> </a:t>
            </a:r>
            <a:r>
              <a:rPr lang="en-US" sz="6000" dirty="0" err="1"/>
              <a:t>optionnels</a:t>
            </a:r>
            <a:endParaRPr lang="fr-FR" sz="6000" dirty="0"/>
          </a:p>
        </p:txBody>
      </p:sp>
      <p:sp>
        <p:nvSpPr>
          <p:cNvPr id="3" name="ZoneTexte 2"/>
          <p:cNvSpPr txBox="1"/>
          <p:nvPr/>
        </p:nvSpPr>
        <p:spPr>
          <a:xfrm>
            <a:off x="1463962" y="2693058"/>
            <a:ext cx="10344861" cy="50885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1 </a:t>
            </a:r>
            <a:r>
              <a:rPr lang="en-US" dirty="0" err="1"/>
              <a:t>enseignement</a:t>
            </a:r>
            <a:r>
              <a:rPr lang="en-US" dirty="0"/>
              <a:t> au </a:t>
            </a:r>
            <a:r>
              <a:rPr lang="en-US" dirty="0" err="1"/>
              <a:t>choix</a:t>
            </a:r>
            <a:r>
              <a:rPr lang="en-US" dirty="0"/>
              <a:t> </a:t>
            </a:r>
            <a:r>
              <a:rPr lang="en-US" dirty="0" err="1"/>
              <a:t>parmi</a:t>
            </a:r>
            <a:r>
              <a:rPr lang="en-US" dirty="0"/>
              <a:t> :</a:t>
            </a:r>
          </a:p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-   </a:t>
            </a:r>
            <a:r>
              <a:rPr kumimoji="0" lang="en-US" sz="3600" b="0" i="0" u="none" strike="noStrike" cap="none" spc="0" normalizeH="0" baseline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Langues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et cultures de </a:t>
            </a:r>
            <a:r>
              <a:rPr kumimoji="0" lang="en-US" sz="3600" b="0" i="0" u="none" strike="noStrike" cap="none" spc="0" normalizeH="0" dirty="0" err="1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l’Antiquité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: Latin (2h)</a:t>
            </a:r>
          </a:p>
          <a:p>
            <a:pPr marL="571500" indent="-571500" algn="l">
              <a:lnSpc>
                <a:spcPct val="150000"/>
              </a:lnSpc>
              <a:buFontTx/>
              <a:buChar char="-"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LVC (par le CNED à Gerson)</a:t>
            </a:r>
          </a:p>
          <a:p>
            <a:pPr marL="0" marR="0" indent="0" algn="l" defTabSz="584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aseline="0" dirty="0">
              <a:solidFill>
                <a:schemeClr val="bg2"/>
              </a:solidFill>
            </a:endParaRPr>
          </a:p>
          <a:p>
            <a:pPr algn="l">
              <a:lnSpc>
                <a:spcPct val="150000"/>
              </a:lnSpc>
            </a:pPr>
            <a:r>
              <a:rPr lang="en-US" dirty="0"/>
              <a:t>1 </a:t>
            </a:r>
            <a:r>
              <a:rPr lang="en-US" dirty="0" err="1"/>
              <a:t>enseignement</a:t>
            </a:r>
            <a:r>
              <a:rPr lang="en-US" dirty="0"/>
              <a:t> :</a:t>
            </a:r>
          </a:p>
          <a:p>
            <a:pPr algn="l">
              <a:lnSpc>
                <a:spcPct val="150000"/>
              </a:lnSpc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bg2"/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-   </a:t>
            </a: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DNL</a:t>
            </a:r>
            <a:r>
              <a:rPr kumimoji="0" lang="en-US" sz="3600" b="0" i="0" u="none" strike="noStrike" cap="none" spc="0" normalizeH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Helvetica Neue Bold Condensed"/>
              </a:rPr>
              <a:t> (2h)</a:t>
            </a:r>
            <a:endParaRPr kumimoji="0" lang="fr-FR" sz="3600" b="0" i="0" u="none" strike="noStrike" cap="none" spc="0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FillTx/>
              <a:latin typeface="+mj-lt"/>
              <a:ea typeface="+mj-ea"/>
              <a:cs typeface="+mj-cs"/>
              <a:sym typeface="Helvetica Neue Bold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12664668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Enseignements Communs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dirty="0"/>
              <a:t> </a:t>
            </a:r>
            <a:r>
              <a:rPr dirty="0" err="1"/>
              <a:t>Enseignements</a:t>
            </a:r>
            <a:r>
              <a:rPr dirty="0"/>
              <a:t> </a:t>
            </a:r>
            <a:r>
              <a:rPr dirty="0" err="1"/>
              <a:t>Communs</a:t>
            </a:r>
            <a:endParaRPr dirty="0"/>
          </a:p>
          <a:p>
            <a:pPr algn="ctr">
              <a:defRPr sz="3600"/>
            </a:pPr>
            <a:r>
              <a:rPr dirty="0" err="1"/>
              <a:t>En</a:t>
            </a:r>
            <a:r>
              <a:rPr dirty="0"/>
              <a:t> Première et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Terminale</a:t>
            </a:r>
            <a:endParaRPr dirty="0"/>
          </a:p>
        </p:txBody>
      </p:sp>
      <p:sp>
        <p:nvSpPr>
          <p:cNvPr id="173" name="Français / Philosophi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Français</a:t>
            </a:r>
            <a:r>
              <a:rPr dirty="0"/>
              <a:t> / Philosophie </a:t>
            </a:r>
          </a:p>
          <a:p>
            <a:pPr>
              <a:buBlip>
                <a:blip r:embed="rId2"/>
              </a:buBlip>
            </a:pPr>
            <a:r>
              <a:rPr dirty="0" err="1"/>
              <a:t>Histoire</a:t>
            </a:r>
            <a:r>
              <a:rPr dirty="0"/>
              <a:t> </a:t>
            </a:r>
            <a:r>
              <a:rPr dirty="0" err="1"/>
              <a:t>Géographie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LVA et LVB</a:t>
            </a:r>
          </a:p>
          <a:p>
            <a:pPr>
              <a:buBlip>
                <a:blip r:embed="rId2"/>
              </a:buBlip>
            </a:pPr>
            <a:r>
              <a:rPr dirty="0"/>
              <a:t>EPS</a:t>
            </a:r>
          </a:p>
          <a:p>
            <a:pPr>
              <a:buBlip>
                <a:blip r:embed="rId2"/>
              </a:buBlip>
            </a:pPr>
            <a:r>
              <a:rPr dirty="0" err="1"/>
              <a:t>Enseignement</a:t>
            </a:r>
            <a:r>
              <a:rPr dirty="0"/>
              <a:t> </a:t>
            </a:r>
            <a:r>
              <a:rPr dirty="0" err="1"/>
              <a:t>Scientifique</a:t>
            </a:r>
            <a:endParaRPr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nseignements de spécialités proposés à Gers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6000"/>
            </a:lvl1pPr>
          </a:lstStyle>
          <a:p>
            <a:r>
              <a:t>Enseignements de spécialités proposés à Gerson</a:t>
            </a:r>
          </a:p>
        </p:txBody>
      </p:sp>
      <p:sp>
        <p:nvSpPr>
          <p:cNvPr id="176" name="Mathématiques (4h)…"/>
          <p:cNvSpPr txBox="1">
            <a:spLocks noGrp="1"/>
          </p:cNvSpPr>
          <p:nvPr>
            <p:ph type="body" idx="1"/>
          </p:nvPr>
        </p:nvSpPr>
        <p:spPr>
          <a:xfrm>
            <a:off x="1100835" y="3797300"/>
            <a:ext cx="10922001" cy="5715000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Mathématiques</a:t>
            </a:r>
            <a:r>
              <a:rPr dirty="0"/>
              <a:t> (4h)</a:t>
            </a:r>
          </a:p>
          <a:p>
            <a:pPr>
              <a:buBlip>
                <a:blip r:embed="rId2"/>
              </a:buBlip>
            </a:pPr>
            <a:r>
              <a:rPr dirty="0"/>
              <a:t>Physique </a:t>
            </a:r>
            <a:r>
              <a:rPr dirty="0" err="1"/>
              <a:t>Chimie</a:t>
            </a:r>
            <a:r>
              <a:rPr dirty="0"/>
              <a:t> (4h)</a:t>
            </a:r>
          </a:p>
          <a:p>
            <a:pPr>
              <a:buBlip>
                <a:blip r:embed="rId2"/>
              </a:buBlip>
            </a:pPr>
            <a:r>
              <a:rPr dirty="0"/>
              <a:t>SVT (4h)</a:t>
            </a:r>
          </a:p>
          <a:p>
            <a:pPr>
              <a:buBlip>
                <a:blip r:embed="rId2"/>
              </a:buBlip>
            </a:pPr>
            <a:r>
              <a:rPr lang="en-US" dirty="0"/>
              <a:t>SES (4h)</a:t>
            </a:r>
            <a:endParaRPr dirty="0"/>
          </a:p>
          <a:p>
            <a:pPr>
              <a:buBlip>
                <a:blip r:embed="rId2"/>
              </a:buBlip>
            </a:pPr>
            <a:r>
              <a:rPr dirty="0"/>
              <a:t>HG, </a:t>
            </a:r>
            <a:r>
              <a:rPr dirty="0" err="1"/>
              <a:t>Géopolitique</a:t>
            </a:r>
            <a:r>
              <a:rPr dirty="0"/>
              <a:t> et Sciences </a:t>
            </a:r>
            <a:r>
              <a:rPr dirty="0" err="1"/>
              <a:t>Politiques</a:t>
            </a:r>
            <a:r>
              <a:rPr dirty="0"/>
              <a:t> (4h)</a:t>
            </a:r>
          </a:p>
        </p:txBody>
      </p:sp>
      <p:sp>
        <p:nvSpPr>
          <p:cNvPr id="177" name="3 spécialités en Première (4h)…"/>
          <p:cNvSpPr txBox="1"/>
          <p:nvPr/>
        </p:nvSpPr>
        <p:spPr>
          <a:xfrm>
            <a:off x="3388182" y="2781350"/>
            <a:ext cx="6347308" cy="1181000"/>
          </a:xfrm>
          <a:prstGeom prst="rect">
            <a:avLst/>
          </a:prstGeom>
          <a:solidFill>
            <a:schemeClr val="accent1">
              <a:satOff val="5682"/>
              <a:lumOff val="20051"/>
            </a:schemeClr>
          </a:solidFill>
          <a:ln w="12700">
            <a:miter lim="400000"/>
          </a:ln>
          <a:effectLst>
            <a:outerShdw blurRad="50800" dist="63500" dir="27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9417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3 spécialités en Première (4h) </a:t>
            </a:r>
          </a:p>
          <a:p>
            <a:pPr>
              <a:defRPr>
                <a:solidFill>
                  <a:srgbClr val="9417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 spécialités en Terminale (6h)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Enseignements optionnels proposés à Gers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ctr">
              <a:defRPr sz="4200" b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sz="5000" b="0">
                <a:latin typeface="Helvetica Neue"/>
                <a:ea typeface="Helvetica Neue"/>
                <a:cs typeface="Helvetica Neue"/>
                <a:sym typeface="Helvetica Neue"/>
              </a:rPr>
              <a:t>Enseignements</a:t>
            </a:r>
            <a:r>
              <a:t> </a:t>
            </a:r>
            <a:r>
              <a:rPr sz="5000" b="0">
                <a:latin typeface="Helvetica Neue"/>
                <a:ea typeface="Helvetica Neue"/>
                <a:cs typeface="Helvetica Neue"/>
                <a:sym typeface="Helvetica Neue"/>
              </a:rPr>
              <a:t>optionnels proposés à Gerson</a:t>
            </a:r>
          </a:p>
        </p:txBody>
      </p:sp>
      <p:sp>
        <p:nvSpPr>
          <p:cNvPr id="180" name="En Première : LVC par le CNED, Latin (3h), Arts (3h), DNL (2h)…"/>
          <p:cNvSpPr txBox="1">
            <a:spLocks noGrp="1"/>
          </p:cNvSpPr>
          <p:nvPr>
            <p:ph type="body" idx="1"/>
          </p:nvPr>
        </p:nvSpPr>
        <p:spPr>
          <a:xfrm>
            <a:off x="1041400" y="2400300"/>
            <a:ext cx="10922000" cy="6451600"/>
          </a:xfrm>
          <a:prstGeom prst="rect">
            <a:avLst/>
          </a:prstGeom>
        </p:spPr>
        <p:txBody>
          <a:bodyPr/>
          <a:lstStyle/>
          <a:p>
            <a:pPr marL="275590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rPr dirty="0" err="1">
                <a:solidFill>
                  <a:srgbClr val="941751"/>
                </a:solidFill>
              </a:rPr>
              <a:t>En</a:t>
            </a:r>
            <a:r>
              <a:rPr dirty="0">
                <a:solidFill>
                  <a:srgbClr val="941751"/>
                </a:solidFill>
              </a:rPr>
              <a:t> Première</a:t>
            </a:r>
            <a:r>
              <a:rPr dirty="0"/>
              <a:t> : LVC par le CNED, Latin (</a:t>
            </a:r>
            <a:r>
              <a:rPr lang="fr-FR" dirty="0"/>
              <a:t>2</a:t>
            </a:r>
            <a:r>
              <a:rPr dirty="0"/>
              <a:t>h), DNL (2h)</a:t>
            </a:r>
          </a:p>
          <a:p>
            <a:pPr marL="275590" indent="-275590" defTabSz="362204">
              <a:spcBef>
                <a:spcPts val="1900"/>
              </a:spcBef>
              <a:buBlip>
                <a:blip r:embed="rId2"/>
              </a:buBlip>
              <a:defRPr sz="2232"/>
            </a:pPr>
            <a:r>
              <a:rPr dirty="0" err="1">
                <a:solidFill>
                  <a:srgbClr val="941751"/>
                </a:solidFill>
              </a:rPr>
              <a:t>En</a:t>
            </a:r>
            <a:r>
              <a:rPr dirty="0">
                <a:solidFill>
                  <a:srgbClr val="941751"/>
                </a:solidFill>
              </a:rPr>
              <a:t> </a:t>
            </a:r>
            <a:r>
              <a:rPr dirty="0" err="1">
                <a:solidFill>
                  <a:srgbClr val="941751"/>
                </a:solidFill>
              </a:rPr>
              <a:t>Terminale</a:t>
            </a:r>
            <a:r>
              <a:rPr dirty="0"/>
              <a:t> :</a:t>
            </a:r>
          </a:p>
          <a:p>
            <a:pPr marL="551180" lvl="1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1 </a:t>
            </a:r>
            <a:r>
              <a:rPr dirty="0" err="1"/>
              <a:t>enseignement</a:t>
            </a:r>
            <a:r>
              <a:rPr dirty="0"/>
              <a:t> </a:t>
            </a:r>
            <a:r>
              <a:rPr dirty="0" err="1"/>
              <a:t>parmi</a:t>
            </a:r>
            <a:r>
              <a:rPr dirty="0"/>
              <a:t> :</a:t>
            </a: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 err="1"/>
              <a:t>Mathématiques</a:t>
            </a:r>
            <a:r>
              <a:rPr dirty="0"/>
              <a:t> </a:t>
            </a:r>
            <a:r>
              <a:rPr dirty="0" err="1"/>
              <a:t>complémentaires</a:t>
            </a:r>
            <a:r>
              <a:rPr dirty="0"/>
              <a:t> (3h)</a:t>
            </a: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 err="1"/>
              <a:t>Mathématiques</a:t>
            </a:r>
            <a:r>
              <a:rPr dirty="0"/>
              <a:t> </a:t>
            </a:r>
            <a:r>
              <a:rPr dirty="0" err="1"/>
              <a:t>expertes</a:t>
            </a:r>
            <a:r>
              <a:rPr dirty="0"/>
              <a:t> (3h)</a:t>
            </a: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Droit et grands </a:t>
            </a:r>
            <a:r>
              <a:rPr dirty="0" err="1"/>
              <a:t>enjeux</a:t>
            </a:r>
            <a:r>
              <a:rPr dirty="0"/>
              <a:t> du monde </a:t>
            </a:r>
            <a:r>
              <a:rPr dirty="0" err="1"/>
              <a:t>contemporain</a:t>
            </a:r>
            <a:r>
              <a:rPr dirty="0"/>
              <a:t> (3h)</a:t>
            </a:r>
          </a:p>
          <a:p>
            <a:pPr marL="551180" lvl="1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1 </a:t>
            </a:r>
            <a:r>
              <a:rPr dirty="0" err="1"/>
              <a:t>enseignement</a:t>
            </a:r>
            <a:r>
              <a:rPr dirty="0"/>
              <a:t> </a:t>
            </a:r>
            <a:r>
              <a:rPr dirty="0" err="1"/>
              <a:t>parmi</a:t>
            </a:r>
            <a:r>
              <a:rPr dirty="0"/>
              <a:t> :</a:t>
            </a: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LVC par le CNED</a:t>
            </a: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Latin (</a:t>
            </a:r>
            <a:r>
              <a:rPr lang="fr-FR" dirty="0"/>
              <a:t>2</a:t>
            </a:r>
            <a:r>
              <a:rPr dirty="0"/>
              <a:t>h)</a:t>
            </a:r>
            <a:r>
              <a:rPr lang="en-US" dirty="0"/>
              <a:t>													</a:t>
            </a:r>
            <a:r>
              <a:rPr lang="en-US" dirty="0">
                <a:solidFill>
                  <a:schemeClr val="bg2"/>
                </a:solidFill>
              </a:rPr>
              <a:t>Option interne :</a:t>
            </a:r>
            <a:endParaRPr dirty="0">
              <a:solidFill>
                <a:schemeClr val="bg2"/>
              </a:solidFill>
            </a:endParaRPr>
          </a:p>
          <a:p>
            <a:pPr marL="1102360" lvl="3" indent="-275590" defTabSz="362204">
              <a:spcBef>
                <a:spcPts val="1900"/>
              </a:spcBef>
              <a:buClr>
                <a:srgbClr val="777775"/>
              </a:buClr>
              <a:buSzPct val="115000"/>
              <a:buChar char="•"/>
              <a:defRPr sz="2232"/>
            </a:pPr>
            <a:r>
              <a:rPr dirty="0"/>
              <a:t>DNL (2h)</a:t>
            </a:r>
            <a:r>
              <a:rPr lang="en-US" dirty="0"/>
              <a:t>													</a:t>
            </a:r>
            <a:r>
              <a:rPr lang="en-US" dirty="0" err="1">
                <a:solidFill>
                  <a:schemeClr val="bg2"/>
                </a:solidFill>
              </a:rPr>
              <a:t>Anglais</a:t>
            </a:r>
            <a:r>
              <a:rPr lang="en-US" dirty="0">
                <a:solidFill>
                  <a:schemeClr val="bg2"/>
                </a:solidFill>
              </a:rPr>
              <a:t> étoile (1h)</a:t>
            </a: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Quelles combinaisons de spécialités en première à Gerson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43305">
              <a:defRPr sz="558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Quelles combinaisons de spécialités en première à Gerson?</a:t>
            </a:r>
          </a:p>
        </p:txBody>
      </p:sp>
      <p:sp>
        <p:nvSpPr>
          <p:cNvPr id="183" name="Mathématiques / Physique Chimie / SV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rPr dirty="0" err="1"/>
              <a:t>Mathématiques</a:t>
            </a:r>
            <a:r>
              <a:rPr dirty="0"/>
              <a:t> / Physique </a:t>
            </a:r>
            <a:r>
              <a:rPr dirty="0" err="1"/>
              <a:t>Chimie</a:t>
            </a:r>
            <a:r>
              <a:rPr dirty="0"/>
              <a:t> / SVT</a:t>
            </a:r>
          </a:p>
          <a:p>
            <a:pPr>
              <a:buBlip>
                <a:blip r:embed="rId2"/>
              </a:buBlip>
            </a:pPr>
            <a:r>
              <a:rPr dirty="0" err="1"/>
              <a:t>Mathématiques</a:t>
            </a:r>
            <a:r>
              <a:rPr dirty="0"/>
              <a:t> / HG, </a:t>
            </a:r>
            <a:r>
              <a:rPr dirty="0" err="1"/>
              <a:t>Géopolitique</a:t>
            </a:r>
            <a:r>
              <a:rPr dirty="0"/>
              <a:t>, Sciences </a:t>
            </a:r>
            <a:r>
              <a:rPr dirty="0" err="1"/>
              <a:t>Politiques</a:t>
            </a:r>
            <a:r>
              <a:rPr dirty="0"/>
              <a:t> / SES </a:t>
            </a:r>
          </a:p>
          <a:p>
            <a:pPr marL="0" indent="0">
              <a:buSzTx/>
              <a:buNone/>
            </a:pPr>
            <a:r>
              <a:rPr dirty="0"/>
              <a:t>Il y a 2 classes au </a:t>
            </a:r>
            <a:r>
              <a:rPr dirty="0" err="1"/>
              <a:t>profil</a:t>
            </a:r>
            <a:r>
              <a:rPr lang="en-US" dirty="0"/>
              <a:t> </a:t>
            </a:r>
            <a:r>
              <a:rPr lang="en-US" dirty="0" err="1"/>
              <a:t>économique</a:t>
            </a:r>
            <a:r>
              <a:rPr dirty="0"/>
              <a:t> et 2 classes au </a:t>
            </a:r>
            <a:r>
              <a:rPr dirty="0" err="1"/>
              <a:t>profil</a:t>
            </a:r>
            <a:r>
              <a:rPr dirty="0"/>
              <a:t> </a:t>
            </a:r>
            <a:r>
              <a:rPr dirty="0" err="1"/>
              <a:t>scientifique</a:t>
            </a:r>
            <a:r>
              <a:rPr dirty="0"/>
              <a:t>.  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/>
              <a:t>Quelles</a:t>
            </a:r>
            <a:r>
              <a:rPr lang="en-US" sz="4800" dirty="0"/>
              <a:t> </a:t>
            </a:r>
            <a:r>
              <a:rPr lang="en-US" sz="4800" dirty="0" err="1"/>
              <a:t>combinaisons</a:t>
            </a:r>
            <a:r>
              <a:rPr lang="en-US" sz="4800" dirty="0"/>
              <a:t> de </a:t>
            </a:r>
            <a:r>
              <a:rPr lang="en-US" sz="4800" dirty="0" err="1"/>
              <a:t>spécialités</a:t>
            </a:r>
            <a:r>
              <a:rPr lang="en-US" sz="4800" dirty="0"/>
              <a:t> à Gerson pour la </a:t>
            </a:r>
            <a:r>
              <a:rPr lang="en-US" sz="4800" dirty="0" err="1"/>
              <a:t>Terminale</a:t>
            </a:r>
            <a:r>
              <a:rPr lang="en-US" sz="4800" dirty="0"/>
              <a:t>?</a:t>
            </a:r>
            <a:endParaRPr lang="fr-FR" sz="48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ECO : </a:t>
            </a:r>
          </a:p>
          <a:p>
            <a:pPr marL="0" indent="0">
              <a:buNone/>
            </a:pPr>
            <a:r>
              <a:rPr lang="en-US" dirty="0"/>
              <a:t>				1. SES / HGGSP</a:t>
            </a:r>
          </a:p>
          <a:p>
            <a:pPr marL="0" indent="0">
              <a:buNone/>
            </a:pPr>
            <a:r>
              <a:rPr lang="en-US" dirty="0"/>
              <a:t>				2. SES / </a:t>
            </a:r>
            <a:r>
              <a:rPr lang="en-US" dirty="0" err="1"/>
              <a:t>Mathématiques</a:t>
            </a:r>
            <a:endParaRPr lang="en-US" dirty="0"/>
          </a:p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Scientifique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			1. Sc. Physique / </a:t>
            </a:r>
            <a:r>
              <a:rPr lang="en-US" dirty="0" err="1"/>
              <a:t>Mathématiques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		2. Sc. Physique / SVT	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35336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651</Words>
  <Application>Microsoft Office PowerPoint</Application>
  <PresentationFormat>Personnalisé</PresentationFormat>
  <Paragraphs>102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Avenir Roman</vt:lpstr>
      <vt:lpstr>Helvetica</vt:lpstr>
      <vt:lpstr>Helvetica Neue</vt:lpstr>
      <vt:lpstr>Helvetica Neue Bold Condensed</vt:lpstr>
      <vt:lpstr>Helvetica Neue Light</vt:lpstr>
      <vt:lpstr>Times New Roman</vt:lpstr>
      <vt:lpstr>Blueprint</vt:lpstr>
      <vt:lpstr>Présentation PowerPoint</vt:lpstr>
      <vt:lpstr>La réforme du lycée</vt:lpstr>
      <vt:lpstr>Enseignements Communs En Seconde</vt:lpstr>
      <vt:lpstr>Enseignements optionnels</vt:lpstr>
      <vt:lpstr> Enseignements Communs En Première et en Terminale</vt:lpstr>
      <vt:lpstr>Enseignements de spécialités proposés à Gerson</vt:lpstr>
      <vt:lpstr>Enseignements optionnels proposés à Gerson</vt:lpstr>
      <vt:lpstr>Quelles combinaisons de spécialités en première à Gerson?</vt:lpstr>
      <vt:lpstr>Quelles combinaisons de spécialités à Gerson pour la Terminale?</vt:lpstr>
      <vt:lpstr>Le bac 2023</vt:lpstr>
      <vt:lpstr>Présentation PowerPoint</vt:lpstr>
      <vt:lpstr>Epreuves finales</vt:lpstr>
      <vt:lpstr>Qu’est-ce que l’épreuve du grand oral?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Virginie Maury</cp:lastModifiedBy>
  <cp:revision>17</cp:revision>
  <dcterms:modified xsi:type="dcterms:W3CDTF">2023-10-06T07:59:23Z</dcterms:modified>
</cp:coreProperties>
</file>