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notesMasterIdLst>
    <p:notesMasterId r:id="rId20"/>
  </p:notesMasterIdLst>
  <p:handoutMasterIdLst>
    <p:handoutMasterId r:id="rId21"/>
  </p:handoutMasterIdLst>
  <p:sldIdLst>
    <p:sldId id="355" r:id="rId2"/>
    <p:sldId id="354" r:id="rId3"/>
    <p:sldId id="358" r:id="rId4"/>
    <p:sldId id="368" r:id="rId5"/>
    <p:sldId id="359" r:id="rId6"/>
    <p:sldId id="356" r:id="rId7"/>
    <p:sldId id="309" r:id="rId8"/>
    <p:sldId id="307" r:id="rId9"/>
    <p:sldId id="369" r:id="rId10"/>
    <p:sldId id="370" r:id="rId11"/>
    <p:sldId id="371" r:id="rId12"/>
    <p:sldId id="372" r:id="rId13"/>
    <p:sldId id="376" r:id="rId14"/>
    <p:sldId id="373" r:id="rId15"/>
    <p:sldId id="363" r:id="rId16"/>
    <p:sldId id="261" r:id="rId17"/>
    <p:sldId id="360" r:id="rId18"/>
    <p:sldId id="453" r:id="rId1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b="1" kern="1200">
        <a:solidFill>
          <a:schemeClr val="bg2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99FFCC"/>
    <a:srgbClr val="009900"/>
    <a:srgbClr val="FFFF00"/>
    <a:srgbClr val="0000CC"/>
    <a:srgbClr val="FFFF99"/>
    <a:srgbClr val="C1C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53" d="100"/>
          <a:sy n="53" d="100"/>
        </p:scale>
        <p:origin x="133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pPr>
            <a:r>
              <a:rPr lang="fr-FR" sz="2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GERSON Scientifiques 2022</a:t>
            </a:r>
          </a:p>
        </c:rich>
      </c:tx>
      <c:layout>
        <c:manualLayout>
          <c:xMode val="edge"/>
          <c:yMode val="edge"/>
          <c:x val="0.38372703700655902"/>
          <c:y val="0.90740941003223696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92373239362821"/>
          <c:y val="0.19562387367117115"/>
          <c:w val="0.68465129046898598"/>
          <c:h val="0.63801725372374996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F5F-4CF1-83B9-9E95C87A85F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F5F-4CF1-83B9-9E95C87A85F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5F5F-4CF1-83B9-9E95C87A85F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5F5F-4CF1-83B9-9E95C87A85F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5F5F-4CF1-83B9-9E95C87A85F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5F5F-4CF1-83B9-9E95C87A85F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5F5F-4CF1-83B9-9E95C87A85F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5F5F-4CF1-83B9-9E95C87A85F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5F5F-4CF1-83B9-9E95C87A85F3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5F5F-4CF1-83B9-9E95C87A85F3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5-5F5F-4CF1-83B9-9E95C87A85F3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lumMod val="6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7-5F5F-4CF1-83B9-9E95C87A85F3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lumMod val="80000"/>
                      <a:lumOff val="20000"/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9-5F5F-4CF1-83B9-9E95C87A85F3}"/>
              </c:ext>
            </c:extLst>
          </c:dPt>
          <c:dLbls>
            <c:dLbl>
              <c:idx val="0"/>
              <c:layout>
                <c:manualLayout>
                  <c:x val="-8.4867578231508545E-4"/>
                  <c:y val="-3.3097183708439663E-2"/>
                </c:manualLayout>
              </c:layout>
              <c:tx>
                <c:rich>
                  <a:bodyPr/>
                  <a:lstStyle/>
                  <a:p>
                    <a:r>
                      <a:rPr lang="fr-FR" sz="1600" baseline="0" dirty="0">
                        <a:solidFill>
                          <a:schemeClr val="tx1"/>
                        </a:solidFill>
                      </a:rPr>
                      <a:t>Classes Préparatoire aux Grandes Ecoles
33,9%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5F-4CF1-83B9-9E95C87A85F3}"/>
                </c:ext>
              </c:extLst>
            </c:dLbl>
            <c:dLbl>
              <c:idx val="1"/>
              <c:layout>
                <c:manualLayout>
                  <c:x val="9.1553906459779816E-2"/>
                  <c:y val="-3.965471380132892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baseline="0"/>
                      <a:t>Prépa intégrée Ingénieur</a:t>
                    </a:r>
                    <a:endParaRPr lang="en-US" sz="1600" b="1"/>
                  </a:p>
                  <a:p>
                    <a:r>
                      <a:rPr lang="en-US" sz="1600" b="1" baseline="0"/>
                      <a:t>25%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5F-4CF1-83B9-9E95C87A85F3}"/>
                </c:ext>
              </c:extLst>
            </c:dLbl>
            <c:dLbl>
              <c:idx val="2"/>
              <c:layout>
                <c:manualLayout>
                  <c:x val="-1.3165297819057897E-2"/>
                  <c:y val="-5.8273391017273427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baseline="0"/>
                      <a:t>Médecine PASS
17,9%</a:t>
                    </a:r>
                    <a:endParaRPr lang="en-US" sz="1600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5F-4CF1-83B9-9E95C87A85F3}"/>
                </c:ext>
              </c:extLst>
            </c:dLbl>
            <c:dLbl>
              <c:idx val="3"/>
              <c:layout>
                <c:manualLayout>
                  <c:x val="-5.6247361846663527E-2"/>
                  <c:y val="0.10539854951845627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Médecine L.AS
3,6%</a:t>
                    </a:r>
                    <a:endParaRPr lang="en-US" sz="160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5F-4CF1-83B9-9E95C87A85F3}"/>
                </c:ext>
              </c:extLst>
            </c:dLbl>
            <c:dLbl>
              <c:idx val="4"/>
              <c:layout>
                <c:manualLayout>
                  <c:x val="-3.427488773056437E-2"/>
                  <c:y val="4.07934781934883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defRPr>
                    </a:pPr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Post-bac Commerce </a:t>
                    </a:r>
                  </a:p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defRPr>
                    </a:pPr>
                    <a:r>
                      <a:rPr lang="en-US" sz="1600" baseline="0" dirty="0">
                        <a:solidFill>
                          <a:schemeClr val="tx1"/>
                        </a:solidFill>
                      </a:rPr>
                      <a:t>3,6%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88812537817193"/>
                      <c:h val="0.117486743122962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F5F-4CF1-83B9-9E95C87A85F3}"/>
                </c:ext>
              </c:extLst>
            </c:dLbl>
            <c:dLbl>
              <c:idx val="5"/>
              <c:layout>
                <c:manualLayout>
                  <c:x val="-8.1912960084324887E-2"/>
                  <c:y val="-2.681655495883736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>
                        <a:solidFill>
                          <a:schemeClr val="tx1"/>
                        </a:solidFill>
                      </a:rPr>
                      <a:t>Dauphine 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F5F-4CF1-83B9-9E95C87A85F3}"/>
                </c:ext>
              </c:extLst>
            </c:dLbl>
            <c:dLbl>
              <c:idx val="6"/>
              <c:layout>
                <c:manualLayout>
                  <c:x val="-5.6585114192418851E-2"/>
                  <c:y val="-5.6685989500604668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Licence sélective 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F5F-4CF1-83B9-9E95C87A85F3}"/>
                </c:ext>
              </c:extLst>
            </c:dLbl>
            <c:dLbl>
              <c:idx val="7"/>
              <c:layout>
                <c:manualLayout>
                  <c:x val="-0.11478453725527284"/>
                  <c:y val="-0.12770933276831695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Licence 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F5F-4CF1-83B9-9E95C87A85F3}"/>
                </c:ext>
              </c:extLst>
            </c:dLbl>
            <c:dLbl>
              <c:idx val="8"/>
              <c:layout>
                <c:manualLayout>
                  <c:x val="-2.4214595990711775E-2"/>
                  <c:y val="-0.16730185973786185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Etranger 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F5F-4CF1-83B9-9E95C87A85F3}"/>
                </c:ext>
              </c:extLst>
            </c:dLbl>
            <c:dLbl>
              <c:idx val="9"/>
              <c:layout>
                <c:manualLayout>
                  <c:x val="5.5733431967555161E-3"/>
                  <c:y val="-8.036829956534336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Art 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F5F-4CF1-83B9-9E95C87A85F3}"/>
                </c:ext>
              </c:extLst>
            </c:dLbl>
            <c:dLbl>
              <c:idx val="10"/>
              <c:layout>
                <c:manualLayout>
                  <c:x val="-1.2002491739584351E-2"/>
                  <c:y val="-2.9784049589295244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Etranger 6,7%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F5F-4CF1-83B9-9E95C87A85F3}"/>
                </c:ext>
              </c:extLst>
            </c:dLbl>
            <c:dLbl>
              <c:idx val="11"/>
              <c:layout>
                <c:manualLayout>
                  <c:x val="-3.7743395146364808E-2"/>
                  <c:y val="-5.2997248267499866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/>
                      <a:t>Licence 3,3%</a:t>
                    </a:r>
                    <a:endParaRPr lang="en-US" sz="160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F5F-4CF1-83B9-9E95C87A85F3}"/>
                </c:ext>
              </c:extLst>
            </c:dLbl>
            <c:dLbl>
              <c:idx val="12"/>
              <c:layout>
                <c:manualLayout>
                  <c:x val="-3.2279486458381496E-2"/>
                  <c:y val="-7.96218015450237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defRPr>
                    </a:pPr>
                    <a:r>
                      <a:rPr lang="en-US" sz="1400" b="1" baseline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rPr>
                      <a:t>Licence sélective 6,7%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9-5F5F-4CF1-83B9-9E95C87A85F3}"/>
                </c:ext>
              </c:extLst>
            </c:dLbl>
            <c:dLbl>
              <c:idx val="13"/>
              <c:layout>
                <c:manualLayout>
                  <c:x val="-1.9478698323762252E-2"/>
                  <c:y val="-9.4015282993329362E-3"/>
                </c:manualLayout>
              </c:layout>
              <c:tx>
                <c:rich>
                  <a:bodyPr/>
                  <a:lstStyle/>
                  <a:p>
                    <a:fld id="{66B28C75-B447-5949-A215-1864D5CC7071}" type="CATEGORYNAME">
                      <a:rPr lang="en-US"/>
                      <a:pPr/>
                      <a:t>[NOM DE CATÉGORIE]</a:t>
                    </a:fld>
                    <a:r>
                      <a:rPr lang="en-US" baseline="0"/>
                      <a:t>
3,3%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5F5F-4CF1-83B9-9E95C87A85F3}"/>
                </c:ext>
              </c:extLst>
            </c:dLbl>
            <c:dLbl>
              <c:idx val="14"/>
              <c:layout>
                <c:manualLayout>
                  <c:x val="-1.116390901439704E-2"/>
                  <c:y val="-6.8039580160596871E-2"/>
                </c:manualLayout>
              </c:layout>
              <c:tx>
                <c:rich>
                  <a:bodyPr/>
                  <a:lstStyle/>
                  <a:p>
                    <a:fld id="{8EB4CF3B-3A5B-2B46-BDE4-3A4449805960}" type="CATEGORYNAME">
                      <a:rPr lang="en-US"/>
                      <a:pPr/>
                      <a:t>[NOM DE CATÉGORIE]</a:t>
                    </a:fld>
                    <a:r>
                      <a:rPr lang="en-US" baseline="0"/>
                      <a:t>
1,7%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5F5F-4CF1-83B9-9E95C87A85F3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79E3E5E5-18A5-504A-80BD-50440322FE5A}" type="CATEGORYNAME">
                      <a:rPr lang="en-US"/>
                      <a:pPr/>
                      <a:t>[NOM DE CATÉGORIE]</a:t>
                    </a:fld>
                    <a:r>
                      <a:rPr lang="en-US" baseline="0"/>
                      <a:t>
1,7%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5F5F-4CF1-83B9-9E95C87A85F3}"/>
                </c:ext>
              </c:extLst>
            </c:dLbl>
            <c:dLbl>
              <c:idx val="16"/>
              <c:layout>
                <c:manualLayout>
                  <c:x val="1.0237538166788155E-2"/>
                  <c:y val="-6.791910771016596E-2"/>
                </c:manualLayout>
              </c:layout>
              <c:tx>
                <c:rich>
                  <a:bodyPr/>
                  <a:lstStyle/>
                  <a:p>
                    <a:fld id="{CC847C20-D194-8241-B681-1D15F5D5AF92}" type="CATEGORYNAME">
                      <a:rPr lang="en-US"/>
                      <a:pPr/>
                      <a:t>[NOM DE CATÉGORIE]</a:t>
                    </a:fld>
                    <a:r>
                      <a:rPr lang="en-US" baseline="0"/>
                      <a:t>
3,3%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5F5F-4CF1-83B9-9E95C87A85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Helvetica Neue" panose="02000503000000020004" pitchFamily="2" charset="0"/>
                    <a:ea typeface="Helvetica Neue" panose="02000503000000020004" pitchFamily="2" charset="0"/>
                    <a:cs typeface="Helvetica Neue" panose="02000503000000020004" pitchFamily="2" charset="0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'Orientation S 22'!$A$1:$A$12</c:f>
              <c:strCache>
                <c:ptCount val="10"/>
                <c:pt idx="0">
                  <c:v>CPGE </c:v>
                </c:pt>
                <c:pt idx="1">
                  <c:v>Prépa Intégrée Ingénieur</c:v>
                </c:pt>
                <c:pt idx="2">
                  <c:v>Médecine PASS</c:v>
                </c:pt>
                <c:pt idx="3">
                  <c:v>Médecine L.AS</c:v>
                </c:pt>
                <c:pt idx="4">
                  <c:v>Post Bac Commerce</c:v>
                </c:pt>
                <c:pt idx="5">
                  <c:v>Dauphine</c:v>
                </c:pt>
                <c:pt idx="6">
                  <c:v>Licence sélective</c:v>
                </c:pt>
                <c:pt idx="7">
                  <c:v>Licence </c:v>
                </c:pt>
                <c:pt idx="8">
                  <c:v>Etranger</c:v>
                </c:pt>
                <c:pt idx="9">
                  <c:v>Art </c:v>
                </c:pt>
              </c:strCache>
            </c:strRef>
          </c:cat>
          <c:val>
            <c:numRef>
              <c:f>'Orientation S 22'!$B$1:$B$12</c:f>
              <c:numCache>
                <c:formatCode>0.0%</c:formatCode>
                <c:ptCount val="12"/>
                <c:pt idx="0">
                  <c:v>0.3392857142857143</c:v>
                </c:pt>
                <c:pt idx="1">
                  <c:v>0.25</c:v>
                </c:pt>
                <c:pt idx="2">
                  <c:v>0.17857142857142858</c:v>
                </c:pt>
                <c:pt idx="3">
                  <c:v>3.5714285714285712E-2</c:v>
                </c:pt>
                <c:pt idx="4">
                  <c:v>3.5714285714285712E-2</c:v>
                </c:pt>
                <c:pt idx="5">
                  <c:v>3.5714285714285712E-2</c:v>
                </c:pt>
                <c:pt idx="6">
                  <c:v>3.5714285714285712E-2</c:v>
                </c:pt>
                <c:pt idx="7">
                  <c:v>3.5714285714285712E-2</c:v>
                </c:pt>
                <c:pt idx="8">
                  <c:v>3.5714285714285712E-2</c:v>
                </c:pt>
                <c:pt idx="9">
                  <c:v>1.7857142857142856E-2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F5F-4CF1-83B9-9E95C87A85F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6A20C1-A9C4-45DA-B1EF-D674A6C413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37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E846AA-7BDC-4F15-913C-9A6F637AF6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8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A8F90-A1BA-48AF-8F37-B559A3CAA7B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398CF-B211-463F-B872-A9C0C0536AE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1CFFD-33C9-4676-BCC1-C08E9DDDB28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8EB56-6BB4-43E9-827F-94EDA306746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5EA93-660C-45D6-885F-64BA48231376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564FF-3C21-47D9-88B0-2974F30C107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CAD51-732F-4914-AECA-9025383857C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DFBE42-1BB8-4BB9-868B-C5CB2F5195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5BCFE-FBB9-4999-906E-69F5F53D38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1C43-AC71-493C-9482-76FCCD95C7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e du titre"/>
          <p:cNvSpPr txBox="1">
            <a:spLocks noGrp="1"/>
          </p:cNvSpPr>
          <p:nvPr>
            <p:ph type="title"/>
          </p:nvPr>
        </p:nvSpPr>
        <p:spPr>
          <a:xfrm>
            <a:off x="732235" y="187523"/>
            <a:ext cx="7679531" cy="1714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8AAB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89" name="Texte niveau 1…"/>
          <p:cNvSpPr txBox="1">
            <a:spLocks noGrp="1"/>
          </p:cNvSpPr>
          <p:nvPr>
            <p:ph type="body" idx="1"/>
          </p:nvPr>
        </p:nvSpPr>
        <p:spPr>
          <a:xfrm>
            <a:off x="732235" y="1946672"/>
            <a:ext cx="7679531" cy="401835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232286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e du titre"/>
          <p:cNvSpPr txBox="1">
            <a:spLocks noGrp="1"/>
          </p:cNvSpPr>
          <p:nvPr>
            <p:ph type="title"/>
          </p:nvPr>
        </p:nvSpPr>
        <p:spPr>
          <a:xfrm>
            <a:off x="732235" y="187523"/>
            <a:ext cx="7679531" cy="1714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8AAB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00757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3442A-CCA6-479A-A9F2-98DB57BEEB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57148-998D-4197-B130-7BB5EE817E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B8580-DE8D-4738-8513-7E1C28B456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7CF15-15A3-4F0D-8B27-950B1D8222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C479D-42DB-4034-A6DF-686FC5E65B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90AB-79A7-4D0A-9393-05B0CC067A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ectangle à coins arrondi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4565-E7C6-420D-A83F-56FFED6D28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1EAB0-F411-444F-8277-E173022CCA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2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067F875-EF43-45B0-B16E-78C4FD37E7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21" r:id="rId8"/>
    <p:sldLayoutId id="2147483722" r:id="rId9"/>
    <p:sldLayoutId id="2147483713" r:id="rId10"/>
    <p:sldLayoutId id="2147483712" r:id="rId11"/>
    <p:sldLayoutId id="2147483723" r:id="rId12"/>
    <p:sldLayoutId id="214748372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2C1D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9BBB5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9BBB5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395536" y="1124744"/>
            <a:ext cx="82089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accent1"/>
                </a:solidFill>
              </a:rPr>
              <a:t> L’ANNEE 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accent1"/>
                </a:solidFill>
              </a:rPr>
              <a:t>DE 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accent1"/>
                </a:solidFill>
              </a:rPr>
              <a:t>TROISIEME</a:t>
            </a:r>
            <a:endParaRPr lang="fr-FR" sz="5400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235" y="187524"/>
            <a:ext cx="7679531" cy="1199384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ENSEIGNEMENTS OPTIONNELS</a:t>
            </a:r>
            <a:endParaRPr lang="fr-FR" sz="32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47648" y="2140381"/>
            <a:ext cx="7273731" cy="2888287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7" tIns="35717" rIns="35717" bIns="35717" numCol="1" spcCol="26788" rtlCol="0" anchor="ctr">
            <a:spAutoFit/>
          </a:bodyPr>
          <a:lstStyle/>
          <a:p>
            <a:pPr defTabSz="410751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enseignement</a:t>
            </a: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en-US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</a:t>
            </a: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parmi</a:t>
            </a: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defTabSz="410751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b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   </a:t>
            </a:r>
            <a:r>
              <a:rPr lang="en-US" sz="2500" b="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Langues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 et cultures de </a:t>
            </a:r>
            <a:r>
              <a:rPr lang="en-US" sz="2500" b="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l’Antiquité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 : Latin (3h)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LVC (par le CNED à Gerson)</a:t>
            </a:r>
            <a:endParaRPr lang="en-US" b="0" baseline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enseignement</a:t>
            </a:r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algn="l">
              <a:lnSpc>
                <a:spcPct val="150000"/>
              </a:lnSpc>
            </a:pPr>
            <a:r>
              <a:rPr lang="en-US" sz="2500" b="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-   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DNL (option euro, Hist. </a:t>
            </a:r>
            <a:r>
              <a:rPr lang="en-US" sz="2500" b="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Géo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 </a:t>
            </a:r>
            <a:r>
              <a:rPr lang="en-US" sz="2500" b="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en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 </a:t>
            </a:r>
            <a:r>
              <a:rPr lang="en-US" sz="2500" b="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Anglais</a:t>
            </a:r>
            <a:r>
              <a:rPr lang="en-US" sz="2500" b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 Neue Bold Condensed"/>
              </a:rPr>
              <a:t>) (2h)</a:t>
            </a:r>
            <a:endParaRPr lang="fr-FR" sz="2500" b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Helvetica Neue Bold Condensed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21379" y="576360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95292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Enseignements Communs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dirty="0"/>
              <a:t> 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NSEIGNEMENTS COMMUNS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EN PREMIERE ET EN TERMINALE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Français / Philosophie…"/>
          <p:cNvSpPr txBox="1">
            <a:spLocks noGrp="1"/>
          </p:cNvSpPr>
          <p:nvPr>
            <p:ph type="body" idx="1"/>
          </p:nvPr>
        </p:nvSpPr>
        <p:spPr>
          <a:xfrm>
            <a:off x="732235" y="2276872"/>
            <a:ext cx="7679531" cy="4176464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-"/>
            </a:pP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Français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Philosophie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Histoire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Géographie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, EMC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LVA et LVB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Enseignement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Scientifique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394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Enseignements de spécialités proposés à Gerson"/>
          <p:cNvSpPr txBox="1">
            <a:spLocks noGrp="1"/>
          </p:cNvSpPr>
          <p:nvPr>
            <p:ph type="title"/>
          </p:nvPr>
        </p:nvSpPr>
        <p:spPr>
          <a:xfrm>
            <a:off x="732235" y="187523"/>
            <a:ext cx="7679531" cy="1369269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NSEIGNEMENTS DE SPECIALITES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PROPOSES A GERSON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Mathématiques (4h)…"/>
          <p:cNvSpPr txBox="1">
            <a:spLocks noGrp="1"/>
          </p:cNvSpPr>
          <p:nvPr>
            <p:ph type="body" idx="1"/>
          </p:nvPr>
        </p:nvSpPr>
        <p:spPr>
          <a:xfrm>
            <a:off x="827584" y="1628800"/>
            <a:ext cx="7679532" cy="49544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Spécialités en Première (4h)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spécialités en Terminale (6h)</a:t>
            </a:r>
          </a:p>
          <a:p>
            <a:pPr marL="0" indent="0">
              <a:buNone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(4h)</a:t>
            </a: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Physique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Chimie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(4h)</a:t>
            </a:r>
          </a:p>
          <a:p>
            <a:pPr>
              <a:buFontTx/>
              <a:buChar char="-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SVT (4h)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Mathématiques (4h)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SES (4h)</a:t>
            </a: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HG,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Géopolitique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et Sciences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Politiques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(4h)</a:t>
            </a:r>
          </a:p>
        </p:txBody>
      </p:sp>
    </p:spTree>
    <p:extLst>
      <p:ext uri="{BB962C8B-B14F-4D97-AF65-F5344CB8AC3E}">
        <p14:creationId xmlns:p14="http://schemas.microsoft.com/office/powerpoint/2010/main" val="215315378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ENSEIGNEMENTS DE SPECIALITES PROPOSES HORS GERSON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Humanités, littérature et philosophie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Langues, littératures et cultures étrangères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Littérature, langues et cultures de l’Antiquité 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Biologie écologie (dans les lycées agricoles uniquement)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Sciences de l’Ingénieur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Numérique et sciences informatiques</a:t>
            </a:r>
          </a:p>
          <a:p>
            <a:pPr marL="1000800" lvl="5" indent="-342900" algn="just">
              <a:lnSpc>
                <a:spcPct val="115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Arts</a:t>
            </a:r>
          </a:p>
          <a:p>
            <a:pPr marL="0" indent="0">
              <a:lnSpc>
                <a:spcPct val="120000"/>
              </a:lnSpc>
              <a:buClr>
                <a:srgbClr val="EE7444"/>
              </a:buClr>
              <a:buNone/>
              <a:defRPr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spécialités les plus rares seront proposées dans quelques établissements par académie.</a:t>
            </a:r>
          </a:p>
        </p:txBody>
      </p:sp>
    </p:spTree>
    <p:extLst>
      <p:ext uri="{BB962C8B-B14F-4D97-AF65-F5344CB8AC3E}">
        <p14:creationId xmlns:p14="http://schemas.microsoft.com/office/powerpoint/2010/main" val="395774635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Enseignements optionnels proposés à Gerson"/>
          <p:cNvSpPr txBox="1">
            <a:spLocks noGrp="1"/>
          </p:cNvSpPr>
          <p:nvPr>
            <p:ph type="title"/>
          </p:nvPr>
        </p:nvSpPr>
        <p:spPr>
          <a:xfrm>
            <a:off x="732235" y="187523"/>
            <a:ext cx="7368157" cy="1153245"/>
          </a:xfrm>
          <a:prstGeom prst="rect">
            <a:avLst/>
          </a:prstGeom>
        </p:spPr>
        <p:txBody>
          <a:bodyPr/>
          <a:lstStyle/>
          <a:p>
            <a:pPr algn="ctr">
              <a:defRPr sz="42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500" dirty="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fr-FR" sz="3200" dirty="0"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ENSEIGNEMENTS OPTIONNELS PROPOSES A GERSON</a:t>
            </a:r>
            <a:endParaRPr sz="3200" dirty="0"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180" name="En Première : LVC par le CNED, Latin (3h), Arts (3h), DNL (2h)…"/>
          <p:cNvSpPr txBox="1">
            <a:spLocks noGrp="1"/>
          </p:cNvSpPr>
          <p:nvPr>
            <p:ph type="body" idx="1"/>
          </p:nvPr>
        </p:nvSpPr>
        <p:spPr>
          <a:xfrm>
            <a:off x="732235" y="1340768"/>
            <a:ext cx="7656189" cy="47525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Première :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LVC par le CNED, Latin (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h), DNL (2h),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étoile (1h)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Terminale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option possible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parmi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complémentaires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(3h)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expertes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(3h)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Droit et grands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enjeux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du monde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contemporain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(3h)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54666">
              <a:spcBef>
                <a:spcPts val="1336"/>
              </a:spcBef>
              <a:buNone/>
              <a:defRPr sz="2232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enseignement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 err="1">
                <a:latin typeface="Arial" panose="020B0604020202020204" pitchFamily="34" charset="0"/>
                <a:cs typeface="Arial" panose="020B0604020202020204" pitchFamily="34" charset="0"/>
              </a:rPr>
              <a:t>parmi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581302" lvl="3" indent="0" defTabSz="254666">
              <a:spcBef>
                <a:spcPts val="1336"/>
              </a:spcBef>
              <a:buClr>
                <a:srgbClr val="777775"/>
              </a:buClr>
              <a:buSzPct val="115000"/>
              <a:buNone/>
              <a:defRPr sz="2232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LVC par le CNED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Latin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h)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DNL (2h)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étoile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(1h)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98234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724073" y="-672081"/>
            <a:ext cx="7679531" cy="67208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300460" rtl="0" eaLnBrk="1" latinLnBrk="0" hangingPunct="1">
              <a:lnSpc>
                <a:spcPts val="8249"/>
              </a:lnSpc>
              <a:spcBef>
                <a:spcPct val="0"/>
              </a:spcBef>
              <a:buNone/>
              <a:defRPr sz="77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fr-FR" sz="562" dirty="0">
              <a:solidFill>
                <a:srgbClr val="FFFFFF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83532" y="283368"/>
            <a:ext cx="6176936" cy="395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69" dirty="0">
                <a:solidFill>
                  <a:srgbClr val="FFFFFF"/>
                </a:solidFill>
                <a:latin typeface="Helvetica Neue"/>
                <a:cs typeface="Helvetica Neue"/>
              </a:rPr>
              <a:t>Orientation Gerson Scientifique 2021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97083A-E5CF-4168-97EA-33043679327C}"/>
              </a:ext>
            </a:extLst>
          </p:cNvPr>
          <p:cNvSpPr/>
          <p:nvPr/>
        </p:nvSpPr>
        <p:spPr bwMode="auto">
          <a:xfrm>
            <a:off x="5179568" y="5847429"/>
            <a:ext cx="101261" cy="15189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algn="ctr" defTabSz="410751" hangingPunct="0"/>
            <a:endParaRPr lang="fr-FR" sz="2531" b="0">
              <a:solidFill>
                <a:srgbClr val="876552"/>
              </a:solidFill>
              <a:latin typeface="Georgia" pitchFamily="18" charset="0"/>
              <a:ea typeface="Georgia" pitchFamily="18" charset="0"/>
              <a:cs typeface="Georgia" pitchFamily="18" charset="0"/>
              <a:sym typeface="Georgia" pitchFamily="18" charset="0"/>
            </a:endParaRP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D98696A5-BB89-42FC-8D68-C60441D850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452462"/>
              </p:ext>
            </p:extLst>
          </p:nvPr>
        </p:nvGraphicFramePr>
        <p:xfrm>
          <a:off x="323528" y="283368"/>
          <a:ext cx="8712968" cy="629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266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5C29C-B9CC-6D43-9FFF-6B6E6023B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7645" y="138010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fr-FR" sz="225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Classes Préparatoires aux Grandes Ecoles S - 2022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8996322-CC21-7349-A780-E01DEF5D9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886" y="1145366"/>
            <a:ext cx="6595879" cy="4556756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2913D33-1ABF-444D-8F74-FB2855F3C333}"/>
              </a:ext>
            </a:extLst>
          </p:cNvPr>
          <p:cNvSpPr txBox="1"/>
          <p:nvPr/>
        </p:nvSpPr>
        <p:spPr>
          <a:xfrm>
            <a:off x="6588224" y="422922"/>
            <a:ext cx="20124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MPSI</a:t>
            </a:r>
          </a:p>
          <a:p>
            <a:pPr algn="l"/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Pasteur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Chaptal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Lakanal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Condorcet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PCSI</a:t>
            </a:r>
          </a:p>
          <a:p>
            <a:pPr algn="l"/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Stanislas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Pasteur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Fénelon Sainte Marie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Buffon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Claude Bernard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PTSI</a:t>
            </a:r>
          </a:p>
          <a:p>
            <a:pPr algn="l"/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Jules Ferry – Versailles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Newton </a:t>
            </a:r>
            <a:r>
              <a:rPr lang="fr-FR" sz="1200" dirty="0" err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Enrea</a:t>
            </a: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– Clichy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Lycée polyvalent Cachan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BCPST</a:t>
            </a:r>
          </a:p>
          <a:p>
            <a:pPr algn="l"/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Janson de </a:t>
            </a:r>
            <a:r>
              <a:rPr lang="fr-FR" sz="1200" dirty="0" err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Sailly</a:t>
            </a:r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Jean-Baptiste Say</a:t>
            </a:r>
          </a:p>
          <a:p>
            <a:pPr marL="214312" indent="-214312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ECG</a:t>
            </a:r>
          </a:p>
          <a:p>
            <a:pPr algn="l"/>
            <a:endParaRPr lang="fr-FR" sz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14312" indent="-214312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Saint Jean de Douai</a:t>
            </a:r>
          </a:p>
        </p:txBody>
      </p:sp>
    </p:spTree>
    <p:extLst>
      <p:ext uri="{BB962C8B-B14F-4D97-AF65-F5344CB8AC3E}">
        <p14:creationId xmlns:p14="http://schemas.microsoft.com/office/powerpoint/2010/main" val="3553039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724073" y="-672081"/>
            <a:ext cx="7679531" cy="67208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300460" rtl="0" eaLnBrk="1" latinLnBrk="0" hangingPunct="1">
              <a:lnSpc>
                <a:spcPts val="8249"/>
              </a:lnSpc>
              <a:spcBef>
                <a:spcPct val="0"/>
              </a:spcBef>
              <a:buNone/>
              <a:defRPr sz="77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fr-FR" sz="562" dirty="0">
              <a:solidFill>
                <a:srgbClr val="FFFFFF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49297" y="313468"/>
            <a:ext cx="3442883" cy="698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69" dirty="0">
                <a:solidFill>
                  <a:srgbClr val="FFFFFF"/>
                </a:solidFill>
                <a:latin typeface="Helvetica Neue"/>
                <a:cs typeface="Helvetica Neue"/>
              </a:rPr>
              <a:t>Orientation Gerson Eco 2022</a:t>
            </a:r>
          </a:p>
        </p:txBody>
      </p:sp>
      <p:pic>
        <p:nvPicPr>
          <p:cNvPr id="7" name="Espace réservé du contenu 5">
            <a:extLst>
              <a:ext uri="{FF2B5EF4-FFF2-40B4-BE49-F238E27FC236}">
                <a16:creationId xmlns:a16="http://schemas.microsoft.com/office/drawing/2014/main" id="{F9499E87-259C-439A-AFBD-4123322EF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404664"/>
            <a:ext cx="8367884" cy="59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62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724073" y="-672081"/>
            <a:ext cx="7679531" cy="67208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300460" rtl="0" eaLnBrk="1" latinLnBrk="0" hangingPunct="1">
              <a:lnSpc>
                <a:spcPts val="8249"/>
              </a:lnSpc>
              <a:spcBef>
                <a:spcPct val="0"/>
              </a:spcBef>
              <a:buNone/>
              <a:defRPr sz="77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fr-FR" sz="562" dirty="0">
              <a:solidFill>
                <a:srgbClr val="FFFFFF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749297" y="313468"/>
            <a:ext cx="3442883" cy="698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69" dirty="0">
                <a:solidFill>
                  <a:srgbClr val="FFFFFF"/>
                </a:solidFill>
                <a:latin typeface="Helvetica Neue"/>
                <a:cs typeface="Helvetica Neue"/>
              </a:rPr>
              <a:t>Orientation Gerson Eco 2022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A4F0A31-E25F-3E4F-88EE-E5F5C67ED8B8}"/>
              </a:ext>
            </a:extLst>
          </p:cNvPr>
          <p:cNvSpPr txBox="1"/>
          <p:nvPr/>
        </p:nvSpPr>
        <p:spPr>
          <a:xfrm>
            <a:off x="7002270" y="1849241"/>
            <a:ext cx="1822703" cy="342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CPGE ECG</a:t>
            </a:r>
          </a:p>
          <a:p>
            <a:endParaRPr lang="fr-FR" sz="1547" dirty="0">
              <a:solidFill>
                <a:schemeClr val="tx1"/>
              </a:solidFill>
              <a:latin typeface="Helvetica Neue" panose="02000503000000020004"/>
            </a:endParaRP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Hoche</a:t>
            </a: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Saint Jean de Douai</a:t>
            </a: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Janson de Sailly</a:t>
            </a: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 err="1">
                <a:solidFill>
                  <a:schemeClr val="tx1"/>
                </a:solidFill>
                <a:latin typeface="Helvetica Neue" panose="02000503000000020004"/>
              </a:rPr>
              <a:t>Ipesup</a:t>
            </a:r>
            <a:endParaRPr lang="fr-FR" sz="1547" dirty="0">
              <a:solidFill>
                <a:schemeClr val="tx1"/>
              </a:solidFill>
              <a:latin typeface="Helvetica Neue" panose="02000503000000020004"/>
            </a:endParaRP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 err="1">
                <a:solidFill>
                  <a:schemeClr val="tx1"/>
                </a:solidFill>
                <a:latin typeface="Helvetica Neue" panose="02000503000000020004"/>
              </a:rPr>
              <a:t>Commercia</a:t>
            </a:r>
            <a:endParaRPr lang="fr-FR" sz="1547" dirty="0">
              <a:solidFill>
                <a:schemeClr val="tx1"/>
              </a:solidFill>
              <a:latin typeface="Helvetica Neue" panose="02000503000000020004"/>
            </a:endParaRPr>
          </a:p>
          <a:p>
            <a:pPr marL="200911" indent="-200911">
              <a:buFont typeface="Arial" panose="020B0604020202020204" pitchFamily="34" charset="0"/>
              <a:buChar char="•"/>
            </a:pPr>
            <a:endParaRPr lang="fr-FR" sz="1547" dirty="0">
              <a:solidFill>
                <a:schemeClr val="tx1"/>
              </a:solidFill>
              <a:latin typeface="Helvetica Neue" panose="02000503000000020004"/>
            </a:endParaRPr>
          </a:p>
          <a:p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CPGE HK </a:t>
            </a:r>
          </a:p>
          <a:p>
            <a:endParaRPr lang="fr-FR" sz="1547" dirty="0">
              <a:solidFill>
                <a:schemeClr val="tx1"/>
              </a:solidFill>
              <a:latin typeface="Helvetica Neue" panose="02000503000000020004"/>
            </a:endParaRP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Michelet</a:t>
            </a:r>
          </a:p>
          <a:p>
            <a:pPr marL="200911" indent="-200911">
              <a:buFont typeface="Arial" panose="020B0604020202020204" pitchFamily="34" charset="0"/>
              <a:buChar char="•"/>
            </a:pPr>
            <a:r>
              <a:rPr lang="fr-FR" sz="1547" dirty="0">
                <a:solidFill>
                  <a:schemeClr val="tx1"/>
                </a:solidFill>
                <a:latin typeface="Helvetica Neue" panose="02000503000000020004"/>
              </a:rPr>
              <a:t>Blomet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704519CB-501F-4124-AF47-941CC74A9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68788"/>
            <a:ext cx="6445842" cy="452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5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74638"/>
            <a:ext cx="7772400" cy="1641475"/>
          </a:xfrm>
        </p:spPr>
        <p:txBody>
          <a:bodyPr/>
          <a:lstStyle/>
          <a:p>
            <a:pPr algn="ctr" eaLnBrk="1" hangingPunct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LES</a:t>
            </a:r>
            <a:r>
              <a:rPr 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ENJEUX</a:t>
            </a:r>
            <a:r>
              <a:rPr lang="fr-FR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</a:t>
            </a:r>
            <a:r>
              <a:rPr lang="fr-FR" sz="3200" dirty="0">
                <a:solidFill>
                  <a:schemeClr val="accent1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7410" name="Rectangle 3"/>
          <p:cNvSpPr>
            <a:spLocks noGrp="1" noRot="1" noChangeAspect="1" noChangeArrowheads="1"/>
          </p:cNvSpPr>
          <p:nvPr>
            <p:ph sz="quarter" idx="1"/>
          </p:nvPr>
        </p:nvSpPr>
        <p:spPr>
          <a:xfrm>
            <a:off x="107504" y="2564904"/>
            <a:ext cx="8784976" cy="2246769"/>
          </a:xfr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l’obtention du  Diplôme National du Brevet avec mention.</a:t>
            </a:r>
          </a:p>
          <a:p>
            <a:pPr eaLnBrk="1" hangingPunct="1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- l’orientation en vue du passage en Seconde :</a:t>
            </a:r>
          </a:p>
          <a:p>
            <a:pPr eaLnBrk="1" hangingPunct="1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au lycée général et technologique ou au lycée professionnel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179512" y="908720"/>
            <a:ext cx="8856983" cy="6503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Socle commun : 400 points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Chacun des 8 champs d’apprentissage du socle commun donne des points : 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Insuffisant 10 pts. Fragile 25 pts. Satisfaisant 40 pts. Très Bien 50 pts.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Option Latin 20 pts.</a:t>
            </a: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 final : 400 points 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Soutenance orale d’un projet d’EPI (10 mn d’exposé et 15 mn de questions) 100 pts.(à Gerson les </a:t>
            </a:r>
            <a:r>
              <a:rPr lang="fr-FR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15-16 février</a:t>
            </a:r>
            <a:r>
              <a:rPr lang="fr-FR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b="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Epreuves écrites sur deux journées </a:t>
            </a:r>
            <a:r>
              <a:rPr lang="fr-FR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26-27 </a:t>
            </a: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juin)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Français (3h) 100 Pts.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Histoire-géographie-EMC (2h) 50 pts.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 (2h) 100 pts.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Physique-Chimie ou SVT et Technologie (1h) 50 pts.</a:t>
            </a: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458" name="Rectangle 3"/>
          <p:cNvSpPr>
            <a:spLocks noRot="1" noChangeArrowheads="1"/>
          </p:cNvSpPr>
          <p:nvPr/>
        </p:nvSpPr>
        <p:spPr bwMode="auto">
          <a:xfrm>
            <a:off x="457200" y="0"/>
            <a:ext cx="8385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4000" b="0" dirty="0">
                <a:solidFill>
                  <a:schemeClr val="accent1"/>
                </a:solidFill>
              </a:rPr>
              <a:t>Le DNB </a:t>
            </a:r>
            <a:r>
              <a:rPr lang="fr-FR" sz="3200" b="0" dirty="0">
                <a:solidFill>
                  <a:schemeClr val="accent1"/>
                </a:solidFill>
              </a:rPr>
              <a:t>(Diplôme National du Brevet)</a:t>
            </a:r>
            <a:endParaRPr lang="fr-FR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7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candidat est admis s’il a au moins 400/800 points</a:t>
            </a: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Mentions : 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Assez Bien 480 points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Bien 560 points</a:t>
            </a: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Très Bien 640 points</a:t>
            </a: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L’attribution du diplôme et l’orientation sont deux décisions distinctes.</a:t>
            </a:r>
          </a:p>
          <a:p>
            <a:endParaRPr lang="fr-F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toute information complémentaire, consultez Mme de Beauvais.</a:t>
            </a:r>
          </a:p>
        </p:txBody>
      </p:sp>
    </p:spTree>
    <p:extLst>
      <p:ext uri="{BB962C8B-B14F-4D97-AF65-F5344CB8AC3E}">
        <p14:creationId xmlns:p14="http://schemas.microsoft.com/office/powerpoint/2010/main" val="184968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395536" y="836712"/>
            <a:ext cx="835292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fr-FR" sz="4000" b="0" dirty="0">
                <a:solidFill>
                  <a:srgbClr val="4F81BD"/>
                </a:solidFill>
              </a:rPr>
              <a:t>LA 3</a:t>
            </a:r>
            <a:r>
              <a:rPr lang="fr-FR" sz="4000" b="0" baseline="30000" dirty="0">
                <a:solidFill>
                  <a:srgbClr val="4F81BD"/>
                </a:solidFill>
              </a:rPr>
              <a:t>ème</a:t>
            </a:r>
            <a:r>
              <a:rPr lang="fr-FR" sz="4000" b="0" dirty="0">
                <a:solidFill>
                  <a:srgbClr val="4F81BD"/>
                </a:solidFill>
              </a:rPr>
              <a:t> : CLASSE D’ORIENTATION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aurez des choix à faire pour la fin du 3</a:t>
            </a:r>
            <a:r>
              <a:rPr lang="fr-FR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trimestre, informez-vous dès maintenant. 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présentation va vous permettre de découvrir les principales filières accessibles après la classe de 3</a:t>
            </a:r>
            <a:r>
              <a:rPr lang="fr-FR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pourrez y réfléchir tout au long de cette année. 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Parlez-en avec votre enfant, n’attendez pas pour rencontrer le responsable de niveau, le professeur principal et la responsable du BDI.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réunion sur les filières technologiques est prévue ultérieurement</a:t>
            </a:r>
            <a:r>
              <a:rPr lang="fr-FR" b="0" dirty="0">
                <a:solidFill>
                  <a:srgbClr val="000000"/>
                </a:solidFill>
              </a:rPr>
              <a:t>. (</a:t>
            </a:r>
            <a:r>
              <a:rPr lang="fr-FR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consultez la rubrique Orientation sur le site web de Gerson</a:t>
            </a:r>
            <a:r>
              <a:rPr lang="fr-FR" b="0" dirty="0">
                <a:solidFill>
                  <a:srgbClr val="0000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179512" y="1916113"/>
            <a:ext cx="86152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Dès le 2</a:t>
            </a:r>
            <a:r>
              <a:rPr lang="fr-FR" b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trimestre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et sa famille font part de leur souhait d’orientation par l’intermédiaire d’une fiche navette.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conseil répond sur la pertinence de ce choix. </a:t>
            </a:r>
          </a:p>
          <a:p>
            <a:pPr algn="just" eaLnBrk="0" hangingPunct="0">
              <a:spcBef>
                <a:spcPct val="50000"/>
              </a:spcBef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3</a:t>
            </a:r>
            <a:r>
              <a:rPr lang="fr-FR" b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trimestre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L’élève et sa famille indiquent leur choix d’orientation sur la même fiche navette.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fr-FR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conseil de classe propose une orientation qui devient décision après accord de la famille</a:t>
            </a:r>
            <a:r>
              <a:rPr lang="fr-FR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0" y="126876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étapes 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1447800" y="1373188"/>
            <a:ext cx="64008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tx2"/>
                </a:solidFill>
              </a:rPr>
              <a:t>APRES 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tx2"/>
                </a:solidFill>
              </a:rPr>
              <a:t>LA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6600" b="0" dirty="0">
                <a:solidFill>
                  <a:schemeClr val="tx2"/>
                </a:solidFill>
              </a:rPr>
              <a:t>TROISIEME</a:t>
            </a:r>
            <a:endParaRPr lang="fr-FR" sz="54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228600" y="206713"/>
            <a:ext cx="8663880" cy="57092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32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VOIE GENERALE OU TECHNOLOGIQUE :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32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Seconde de détermination pour un Bac général 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sz="32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ou 7 Bacs technologiques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 Industrielles (STI2D)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Gestion (STMG)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de la Santé et du Social (ST2S)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de Laboratoire (STL)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de la Musique et de la Danse (STMD)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Sciences et Technologies de l’Agronomie et du vivant  (STAV) </a:t>
            </a:r>
          </a:p>
          <a:p>
            <a:pPr eaLnBrk="0" hangingPunct="0">
              <a:spcBef>
                <a:spcPct val="50000"/>
              </a:spcBef>
            </a:pPr>
            <a:r>
              <a:rPr lang="fr-F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Hôtellerie</a:t>
            </a:r>
          </a:p>
          <a:p>
            <a:pPr eaLnBrk="0" hangingPunct="0">
              <a:spcBef>
                <a:spcPct val="50000"/>
              </a:spcBef>
            </a:pPr>
            <a:endParaRPr lang="fr-FR" sz="1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679531" cy="128204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COMMUNS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SECONDE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2235" y="1377724"/>
            <a:ext cx="7679531" cy="4587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Français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(4h)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Histoire-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Géographie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(3h) + EMC (18h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annuelles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LVA et LVB (5h30)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SES (1h30)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(4h)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Physique-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Chimie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(3h)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SVT (1h30)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EPS (2h)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Sciences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numériques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technologiques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(1h30)</a:t>
            </a:r>
          </a:p>
        </p:txBody>
      </p:sp>
    </p:spTree>
    <p:extLst>
      <p:ext uri="{BB962C8B-B14F-4D97-AF65-F5344CB8AC3E}">
        <p14:creationId xmlns:p14="http://schemas.microsoft.com/office/powerpoint/2010/main" val="217300809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6342</TotalTime>
  <Words>938</Words>
  <Application>Microsoft Office PowerPoint</Application>
  <PresentationFormat>Affichage à l'écran (4:3)</PresentationFormat>
  <Paragraphs>186</Paragraphs>
  <Slides>18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30" baseType="lpstr">
      <vt:lpstr>Arial</vt:lpstr>
      <vt:lpstr>Calibri</vt:lpstr>
      <vt:lpstr>Franklin Gothic Book</vt:lpstr>
      <vt:lpstr>Georgia</vt:lpstr>
      <vt:lpstr>Helvetica Neue</vt:lpstr>
      <vt:lpstr>Helvetica Neue Bold Condensed</vt:lpstr>
      <vt:lpstr>Helvetica Neue Light</vt:lpstr>
      <vt:lpstr>Perpetua</vt:lpstr>
      <vt:lpstr>Times New Roman</vt:lpstr>
      <vt:lpstr>Wingdings</vt:lpstr>
      <vt:lpstr>Wingdings 2</vt:lpstr>
      <vt:lpstr>Capitaux</vt:lpstr>
      <vt:lpstr>Présentation PowerPoint</vt:lpstr>
      <vt:lpstr>LES ENJEUX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ENSEIGNEMENTS COMMUNS EN SECONDE</vt:lpstr>
      <vt:lpstr>ENSEIGNEMENTS OPTIONNELS</vt:lpstr>
      <vt:lpstr> ENSEIGNEMENTS COMMUNS EN PREMIERE ET EN TERMINALE</vt:lpstr>
      <vt:lpstr>ENSEIGNEMENTS DE SPECIALITES  PROPOSES A GERSON</vt:lpstr>
      <vt:lpstr>ENSEIGNEMENTS DE SPECIALITES PROPOSES HORS GERSON</vt:lpstr>
      <vt:lpstr> ENSEIGNEMENTS OPTIONNELS PROPOSES A GERSON</vt:lpstr>
      <vt:lpstr>Présentation PowerPoint</vt:lpstr>
      <vt:lpstr>Classes Préparatoires aux Grandes Ecoles S - 2022</vt:lpstr>
      <vt:lpstr>Présentation PowerPoint</vt:lpstr>
      <vt:lpstr>Présentation PowerPoint</vt:lpstr>
    </vt:vector>
  </TitlesOfParts>
  <Company>GERSON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GERSON</dc:creator>
  <cp:lastModifiedBy>Marie Claude de Beauvais</cp:lastModifiedBy>
  <cp:revision>577</cp:revision>
  <cp:lastPrinted>2003-12-03T08:23:39Z</cp:lastPrinted>
  <dcterms:created xsi:type="dcterms:W3CDTF">1999-11-25T13:42:52Z</dcterms:created>
  <dcterms:modified xsi:type="dcterms:W3CDTF">2023-01-14T15:22:02Z</dcterms:modified>
</cp:coreProperties>
</file>