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8" r:id="rId4"/>
    <p:sldId id="269" r:id="rId5"/>
    <p:sldId id="258" r:id="rId6"/>
    <p:sldId id="259" r:id="rId7"/>
    <p:sldId id="260" r:id="rId8"/>
    <p:sldId id="261" r:id="rId9"/>
    <p:sldId id="270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558AAB"/>
        </a:solidFill>
        <a:effectLst/>
        <a:uFillTx/>
        <a:latin typeface="+mj-lt"/>
        <a:ea typeface="+mj-ea"/>
        <a:cs typeface="+mj-cs"/>
        <a:sym typeface="Helvetica Neue Bold Condensed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25400" cap="flat">
              <a:solidFill>
                <a:srgbClr val="66635E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1A3A7"/>
              </a:solidFill>
              <a:prstDash val="solid"/>
              <a:miter lim="400000"/>
            </a:ln>
          </a:left>
          <a:right>
            <a:ln w="12700" cap="flat">
              <a:solidFill>
                <a:srgbClr val="A1A3A7"/>
              </a:solidFill>
              <a:prstDash val="solid"/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12700" cap="flat">
              <a:solidFill>
                <a:srgbClr val="A1A3A7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D6D5CB"/>
              </a:solidFill>
              <a:prstDash val="solid"/>
              <a:miter lim="400000"/>
            </a:ln>
          </a:left>
          <a:right>
            <a:ln w="12700" cap="flat">
              <a:solidFill>
                <a:srgbClr val="D6D5CB"/>
              </a:solidFill>
              <a:prstDash val="solid"/>
              <a:miter lim="400000"/>
            </a:ln>
          </a:right>
          <a:top>
            <a:ln w="12700" cap="flat">
              <a:solidFill>
                <a:srgbClr val="D6D5CB"/>
              </a:solidFill>
              <a:prstDash val="solid"/>
              <a:miter lim="400000"/>
            </a:ln>
          </a:top>
          <a:bottom>
            <a:ln w="12700" cap="flat">
              <a:solidFill>
                <a:srgbClr val="D6D5CB"/>
              </a:solidFill>
              <a:prstDash val="solid"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D6D5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3">
                  <a:satOff val="9881"/>
                  <a:lumOff val="-13155"/>
                  <a:alpha val="85000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D6D5C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chemeClr val="accent3">
                  <a:satOff val="9881"/>
                  <a:lumOff val="-13155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87660E">
                  <a:alpha val="85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A1A3A7"/>
              </a:solidFill>
              <a:prstDash val="solid"/>
              <a:miter lim="400000"/>
            </a:ln>
          </a:top>
          <a:bottom>
            <a:ln w="12700" cap="flat">
              <a:solidFill>
                <a:srgbClr val="A1A3A7"/>
              </a:solidFill>
              <a:prstDash val="solid"/>
              <a:miter lim="400000"/>
            </a:ln>
          </a:bottom>
          <a:insideH>
            <a:ln w="12700" cap="flat">
              <a:solidFill>
                <a:srgbClr val="A1A3A7"/>
              </a:solidFill>
              <a:prstDash val="solid"/>
              <a:miter lim="400000"/>
            </a:ln>
          </a:insideH>
          <a:insideV>
            <a:ln w="25400" cap="rnd">
              <a:solidFill>
                <a:srgbClr val="A2A1A6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A1A3A7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solidFill>
                <a:srgbClr val="AEADA0"/>
              </a:solidFill>
              <a:prstDash val="solid"/>
              <a:miter lim="400000"/>
            </a:ln>
          </a:left>
          <a:right>
            <a:ln w="12700" cap="flat">
              <a:solidFill>
                <a:srgbClr val="AEADA0"/>
              </a:solidFill>
              <a:prstDash val="solid"/>
              <a:miter lim="400000"/>
            </a:ln>
          </a:right>
          <a:top>
            <a:ln w="12700" cap="flat">
              <a:solidFill>
                <a:srgbClr val="AEADA0"/>
              </a:solidFill>
              <a:prstDash val="solid"/>
              <a:miter lim="400000"/>
            </a:ln>
          </a:top>
          <a:bottom>
            <a:ln w="12700" cap="flat">
              <a:solidFill>
                <a:srgbClr val="AEADA0"/>
              </a:solidFill>
              <a:prstDash val="solid"/>
              <a:miter lim="400000"/>
            </a:ln>
          </a:bottom>
          <a:insideH>
            <a:ln w="12700" cap="flat">
              <a:solidFill>
                <a:srgbClr val="AEADA0"/>
              </a:solidFill>
              <a:prstDash val="solid"/>
              <a:miter lim="400000"/>
            </a:ln>
          </a:insideH>
          <a:insideV>
            <a:ln w="12700" cap="flat">
              <a:solidFill>
                <a:srgbClr val="AEADA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91908C">
              <a:alpha val="15000"/>
            </a:srgbClr>
          </a:solidFill>
        </a:fill>
      </a:tcStyle>
    </a:band2H>
    <a:firstCol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83827D"/>
              </a:solidFill>
              <a:prstDash val="solid"/>
              <a:miter lim="400000"/>
            </a:ln>
          </a:right>
          <a:top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H>
          <a:insideV>
            <a:ln w="25400" cap="flat">
              <a:solidFill>
                <a:srgbClr val="83827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25400" cap="flat">
              <a:solidFill>
                <a:srgbClr val="83827D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"/>
          <a:ea typeface="Helvetica Neue"/>
          <a:cs typeface="Helvetica Neue"/>
        </a:font>
        <a:srgbClr val="818181"/>
      </a:tcTxStyle>
      <a:tcStyle>
        <a:tcBdr>
          <a:lef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83827D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rnd">
              <a:solidFill>
                <a:srgbClr val="83827D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-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e du titre"/>
          <p:cNvSpPr txBox="1">
            <a:spLocks noGrp="1"/>
          </p:cNvSpPr>
          <p:nvPr>
            <p:ph type="title"/>
          </p:nvPr>
        </p:nvSpPr>
        <p:spPr>
          <a:xfrm>
            <a:off x="1422400" y="5245100"/>
            <a:ext cx="10541000" cy="26289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1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422400" y="7861300"/>
            <a:ext cx="10541000" cy="13716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49999" y="9474200"/>
            <a:ext cx="312015" cy="2998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riangle"/>
          <p:cNvSpPr/>
          <p:nvPr/>
        </p:nvSpPr>
        <p:spPr>
          <a:xfrm>
            <a:off x="278468" y="89154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Triangle"/>
          <p:cNvSpPr/>
          <p:nvPr/>
        </p:nvSpPr>
        <p:spPr>
          <a:xfrm rot="5400000">
            <a:off x="4960888" y="9198807"/>
            <a:ext cx="59221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3" name="Triangle"/>
          <p:cNvSpPr/>
          <p:nvPr/>
        </p:nvSpPr>
        <p:spPr>
          <a:xfrm>
            <a:off x="278468" y="71882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Rectangle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5" name="NOM"/>
          <p:cNvSpPr>
            <a:spLocks noGrp="1"/>
          </p:cNvSpPr>
          <p:nvPr>
            <p:ph type="body" sz="quarter" idx="13"/>
          </p:nvPr>
        </p:nvSpPr>
        <p:spPr>
          <a:xfrm>
            <a:off x="6359707" y="8877300"/>
            <a:ext cx="1189164" cy="647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NOM</a:t>
            </a:r>
          </a:p>
        </p:txBody>
      </p:sp>
      <p:sp>
        <p:nvSpPr>
          <p:cNvPr id="26" name="PROJET"/>
          <p:cNvSpPr>
            <a:spLocks noGrp="1"/>
          </p:cNvSpPr>
          <p:nvPr>
            <p:ph type="body" sz="quarter" idx="14"/>
          </p:nvPr>
        </p:nvSpPr>
        <p:spPr>
          <a:xfrm>
            <a:off x="339858" y="7197750"/>
            <a:ext cx="935424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PROJET</a:t>
            </a:r>
          </a:p>
        </p:txBody>
      </p:sp>
      <p:sp>
        <p:nvSpPr>
          <p:cNvPr id="27" name="DATE"/>
          <p:cNvSpPr>
            <a:spLocks noGrp="1"/>
          </p:cNvSpPr>
          <p:nvPr>
            <p:ph type="body" sz="quarter" idx="15"/>
          </p:nvPr>
        </p:nvSpPr>
        <p:spPr>
          <a:xfrm>
            <a:off x="339905" y="8912250"/>
            <a:ext cx="579730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DATE</a:t>
            </a:r>
          </a:p>
        </p:txBody>
      </p:sp>
      <p:sp>
        <p:nvSpPr>
          <p:cNvPr id="28" name="Client"/>
          <p:cNvSpPr>
            <a:spLocks noGrp="1"/>
          </p:cNvSpPr>
          <p:nvPr>
            <p:ph type="body" sz="quarter" idx="16"/>
          </p:nvPr>
        </p:nvSpPr>
        <p:spPr>
          <a:xfrm>
            <a:off x="5318302" y="8912250"/>
            <a:ext cx="752781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Client</a:t>
            </a:r>
          </a:p>
        </p:txBody>
      </p:sp>
      <p:sp>
        <p:nvSpPr>
          <p:cNvPr id="29" name="DATE"/>
          <p:cNvSpPr>
            <a:spLocks noGrp="1"/>
          </p:cNvSpPr>
          <p:nvPr>
            <p:ph type="body" sz="quarter" idx="17"/>
          </p:nvPr>
        </p:nvSpPr>
        <p:spPr>
          <a:xfrm>
            <a:off x="1422400" y="8877300"/>
            <a:ext cx="1045160" cy="647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DATE</a:t>
            </a:r>
          </a:p>
        </p:txBody>
      </p:sp>
      <p:sp>
        <p:nvSpPr>
          <p:cNvPr id="30" name="Image"/>
          <p:cNvSpPr>
            <a:spLocks noGrp="1"/>
          </p:cNvSpPr>
          <p:nvPr>
            <p:ph type="pic" idx="18"/>
          </p:nvPr>
        </p:nvSpPr>
        <p:spPr>
          <a:xfrm>
            <a:off x="368300" y="355600"/>
            <a:ext cx="12268200" cy="673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1" name="Texte du titre"/>
          <p:cNvSpPr txBox="1">
            <a:spLocks noGrp="1"/>
          </p:cNvSpPr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3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 4 vers le hau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riangle"/>
          <p:cNvSpPr/>
          <p:nvPr/>
        </p:nvSpPr>
        <p:spPr>
          <a:xfrm>
            <a:off x="278468" y="89154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1" name="Triangle"/>
          <p:cNvSpPr/>
          <p:nvPr/>
        </p:nvSpPr>
        <p:spPr>
          <a:xfrm rot="5400000">
            <a:off x="4960888" y="9198807"/>
            <a:ext cx="59221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Triangle"/>
          <p:cNvSpPr/>
          <p:nvPr/>
        </p:nvSpPr>
        <p:spPr>
          <a:xfrm>
            <a:off x="278468" y="7188200"/>
            <a:ext cx="1244693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" name="Rectangle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4" name="NOM"/>
          <p:cNvSpPr>
            <a:spLocks noGrp="1"/>
          </p:cNvSpPr>
          <p:nvPr>
            <p:ph type="body" sz="quarter" idx="13"/>
          </p:nvPr>
        </p:nvSpPr>
        <p:spPr>
          <a:xfrm>
            <a:off x="6359707" y="8877300"/>
            <a:ext cx="1189164" cy="647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NOM</a:t>
            </a:r>
          </a:p>
        </p:txBody>
      </p:sp>
      <p:sp>
        <p:nvSpPr>
          <p:cNvPr id="45" name="PROJET"/>
          <p:cNvSpPr>
            <a:spLocks noGrp="1"/>
          </p:cNvSpPr>
          <p:nvPr>
            <p:ph type="body" sz="quarter" idx="14"/>
          </p:nvPr>
        </p:nvSpPr>
        <p:spPr>
          <a:xfrm>
            <a:off x="339858" y="7197750"/>
            <a:ext cx="935424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PROJET</a:t>
            </a:r>
          </a:p>
        </p:txBody>
      </p:sp>
      <p:sp>
        <p:nvSpPr>
          <p:cNvPr id="46" name="DATE"/>
          <p:cNvSpPr>
            <a:spLocks noGrp="1"/>
          </p:cNvSpPr>
          <p:nvPr>
            <p:ph type="body" sz="quarter" idx="15"/>
          </p:nvPr>
        </p:nvSpPr>
        <p:spPr>
          <a:xfrm>
            <a:off x="339905" y="8912250"/>
            <a:ext cx="579730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DATE</a:t>
            </a:r>
          </a:p>
        </p:txBody>
      </p:sp>
      <p:sp>
        <p:nvSpPr>
          <p:cNvPr id="47" name="Client"/>
          <p:cNvSpPr>
            <a:spLocks noGrp="1"/>
          </p:cNvSpPr>
          <p:nvPr>
            <p:ph type="body" sz="quarter" idx="16"/>
          </p:nvPr>
        </p:nvSpPr>
        <p:spPr>
          <a:xfrm>
            <a:off x="5318302" y="8912250"/>
            <a:ext cx="752781" cy="3746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 cap="all"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Client</a:t>
            </a:r>
          </a:p>
        </p:txBody>
      </p:sp>
      <p:sp>
        <p:nvSpPr>
          <p:cNvPr id="48" name="DATE"/>
          <p:cNvSpPr>
            <a:spLocks noGrp="1"/>
          </p:cNvSpPr>
          <p:nvPr>
            <p:ph type="body" sz="quarter" idx="17"/>
          </p:nvPr>
        </p:nvSpPr>
        <p:spPr>
          <a:xfrm>
            <a:off x="1419408" y="8877300"/>
            <a:ext cx="1045160" cy="647700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DATE</a:t>
            </a:r>
          </a:p>
        </p:txBody>
      </p:sp>
      <p:sp>
        <p:nvSpPr>
          <p:cNvPr id="49" name="Image"/>
          <p:cNvSpPr>
            <a:spLocks noGrp="1"/>
          </p:cNvSpPr>
          <p:nvPr>
            <p:ph type="pic" sz="half" idx="18"/>
          </p:nvPr>
        </p:nvSpPr>
        <p:spPr>
          <a:xfrm>
            <a:off x="368300" y="368300"/>
            <a:ext cx="4851400" cy="673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0" name="Image"/>
          <p:cNvSpPr>
            <a:spLocks noGrp="1"/>
          </p:cNvSpPr>
          <p:nvPr>
            <p:ph type="pic" sz="quarter" idx="19"/>
          </p:nvPr>
        </p:nvSpPr>
        <p:spPr>
          <a:xfrm>
            <a:off x="5295900" y="368300"/>
            <a:ext cx="2413000" cy="3327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1" name="Image"/>
          <p:cNvSpPr>
            <a:spLocks noGrp="1"/>
          </p:cNvSpPr>
          <p:nvPr>
            <p:ph type="pic" sz="quarter" idx="20"/>
          </p:nvPr>
        </p:nvSpPr>
        <p:spPr>
          <a:xfrm>
            <a:off x="5295900" y="3771900"/>
            <a:ext cx="2413000" cy="3327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2" name="Image"/>
          <p:cNvSpPr>
            <a:spLocks noGrp="1"/>
          </p:cNvSpPr>
          <p:nvPr>
            <p:ph type="pic" sz="half" idx="21"/>
          </p:nvPr>
        </p:nvSpPr>
        <p:spPr>
          <a:xfrm>
            <a:off x="7785100" y="368300"/>
            <a:ext cx="4851400" cy="673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53" name="Texte du titre"/>
          <p:cNvSpPr txBox="1">
            <a:spLocks noGrp="1"/>
          </p:cNvSpPr>
          <p:nvPr>
            <p:ph type="title"/>
          </p:nvPr>
        </p:nvSpPr>
        <p:spPr>
          <a:xfrm>
            <a:off x="1422400" y="7099300"/>
            <a:ext cx="10845800" cy="1028700"/>
          </a:xfrm>
          <a:prstGeom prst="rect">
            <a:avLst/>
          </a:prstGeom>
        </p:spPr>
        <p:txBody>
          <a:bodyPr anchor="b"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5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422400" y="8115300"/>
            <a:ext cx="10845800" cy="7493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4500" cap="all">
                <a:solidFill>
                  <a:srgbClr val="DDDDDE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e du titre"/>
          <p:cNvSpPr txBox="1">
            <a:spLocks noGrp="1"/>
          </p:cNvSpPr>
          <p:nvPr>
            <p:ph type="title"/>
          </p:nvPr>
        </p:nvSpPr>
        <p:spPr>
          <a:xfrm>
            <a:off x="1231900" y="3568700"/>
            <a:ext cx="10541000" cy="2628900"/>
          </a:xfrm>
          <a:prstGeom prst="rect">
            <a:avLst/>
          </a:prstGeom>
        </p:spPr>
        <p:txBody>
          <a:bodyPr/>
          <a:lstStyle>
            <a:lvl1pPr>
              <a:defRPr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63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49999" y="9474200"/>
            <a:ext cx="312015" cy="2998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Image"/>
          <p:cNvSpPr>
            <a:spLocks noGrp="1"/>
          </p:cNvSpPr>
          <p:nvPr>
            <p:ph type="pic" sz="half" idx="13"/>
          </p:nvPr>
        </p:nvSpPr>
        <p:spPr>
          <a:xfrm>
            <a:off x="6921500" y="1354541"/>
            <a:ext cx="5156200" cy="7035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1" name="Texte du titre"/>
          <p:cNvSpPr txBox="1">
            <a:spLocks noGrp="1"/>
          </p:cNvSpPr>
          <p:nvPr>
            <p:ph type="title"/>
          </p:nvPr>
        </p:nvSpPr>
        <p:spPr>
          <a:xfrm>
            <a:off x="1041400" y="1295400"/>
            <a:ext cx="5334000" cy="3924300"/>
          </a:xfrm>
          <a:prstGeom prst="rect">
            <a:avLst/>
          </a:prstGeom>
        </p:spPr>
        <p:txBody>
          <a:bodyPr anchor="b"/>
          <a:lstStyle>
            <a:lvl1pPr>
              <a:defRPr sz="65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7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041400" y="5207000"/>
            <a:ext cx="5334000" cy="3225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e du titre"/>
          <p:cNvSpPr txBox="1">
            <a:spLocks noGrp="1"/>
          </p:cNvSpPr>
          <p:nvPr>
            <p:ph type="title"/>
          </p:nvPr>
        </p:nvSpPr>
        <p:spPr>
          <a:xfrm>
            <a:off x="1041400" y="266700"/>
            <a:ext cx="10922000" cy="2438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e du titre"/>
          <p:cNvSpPr txBox="1">
            <a:spLocks noGrp="1"/>
          </p:cNvSpPr>
          <p:nvPr>
            <p:ph type="title"/>
          </p:nvPr>
        </p:nvSpPr>
        <p:spPr>
          <a:xfrm>
            <a:off x="1041400" y="266700"/>
            <a:ext cx="10922000" cy="2438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89" name="Texte niveau 1…"/>
          <p:cNvSpPr txBox="1">
            <a:spLocks noGrp="1"/>
          </p:cNvSpPr>
          <p:nvPr>
            <p:ph type="body" idx="1"/>
          </p:nvPr>
        </p:nvSpPr>
        <p:spPr>
          <a:xfrm>
            <a:off x="1041400" y="2768600"/>
            <a:ext cx="10922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quarter" idx="13"/>
          </p:nvPr>
        </p:nvSpPr>
        <p:spPr>
          <a:xfrm>
            <a:off x="7645400" y="2768600"/>
            <a:ext cx="4292600" cy="571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Texte du titre"/>
          <p:cNvSpPr txBox="1">
            <a:spLocks noGrp="1"/>
          </p:cNvSpPr>
          <p:nvPr>
            <p:ph type="title"/>
          </p:nvPr>
        </p:nvSpPr>
        <p:spPr>
          <a:xfrm>
            <a:off x="1041400" y="266700"/>
            <a:ext cx="10922000" cy="2438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8AAB"/>
                </a:solidFill>
              </a:defRPr>
            </a:lvl1pPr>
          </a:lstStyle>
          <a:p>
            <a:r>
              <a:t>Texte du titre</a:t>
            </a:r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1041400" y="2768600"/>
            <a:ext cx="5334000" cy="57150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2800"/>
              </a:spcBef>
              <a:buBlip>
                <a:blip r:embed="rId2"/>
              </a:buBlip>
              <a:defRPr sz="3000"/>
            </a:lvl1pPr>
            <a:lvl2pPr marL="762000" indent="-381000">
              <a:spcBef>
                <a:spcPts val="2800"/>
              </a:spcBef>
              <a:buBlip>
                <a:blip r:embed="rId2"/>
              </a:buBlip>
              <a:defRPr sz="3000"/>
            </a:lvl2pPr>
            <a:lvl3pPr marL="1143000" indent="-381000">
              <a:spcBef>
                <a:spcPts val="2800"/>
              </a:spcBef>
              <a:buBlip>
                <a:blip r:embed="rId2"/>
              </a:buBlip>
              <a:defRPr sz="3000"/>
            </a:lvl3pPr>
            <a:lvl4pPr marL="1524000" indent="-381000">
              <a:spcBef>
                <a:spcPts val="2800"/>
              </a:spcBef>
              <a:buBlip>
                <a:blip r:embed="rId2"/>
              </a:buBlip>
              <a:defRPr sz="3000"/>
            </a:lvl4pPr>
            <a:lvl5pPr marL="1905000" indent="-3810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riangle"/>
          <p:cNvSpPr/>
          <p:nvPr/>
        </p:nvSpPr>
        <p:spPr>
          <a:xfrm>
            <a:off x="278468" y="8356600"/>
            <a:ext cx="1245950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6" name="Rectangle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17" name="Image"/>
          <p:cNvSpPr>
            <a:spLocks noGrp="1"/>
          </p:cNvSpPr>
          <p:nvPr>
            <p:ph type="pic" sz="quarter" idx="13"/>
          </p:nvPr>
        </p:nvSpPr>
        <p:spPr>
          <a:xfrm>
            <a:off x="8597900" y="4356100"/>
            <a:ext cx="4038600" cy="3911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8" name="Image"/>
          <p:cNvSpPr>
            <a:spLocks noGrp="1"/>
          </p:cNvSpPr>
          <p:nvPr>
            <p:ph type="pic" idx="14"/>
          </p:nvPr>
        </p:nvSpPr>
        <p:spPr>
          <a:xfrm>
            <a:off x="368899" y="368300"/>
            <a:ext cx="8140701" cy="7899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19" name="Image"/>
          <p:cNvSpPr>
            <a:spLocks noGrp="1"/>
          </p:cNvSpPr>
          <p:nvPr>
            <p:ph type="pic" sz="quarter" idx="15"/>
          </p:nvPr>
        </p:nvSpPr>
        <p:spPr>
          <a:xfrm>
            <a:off x="8597900" y="368300"/>
            <a:ext cx="4038600" cy="3911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0" name="Texte du titre"/>
          <p:cNvSpPr txBox="1">
            <a:spLocks noGrp="1"/>
          </p:cNvSpPr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12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1 vers le hau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riangle"/>
          <p:cNvSpPr/>
          <p:nvPr/>
        </p:nvSpPr>
        <p:spPr>
          <a:xfrm>
            <a:off x="278468" y="8356600"/>
            <a:ext cx="12459504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0" name="Rectangle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31" name="Image"/>
          <p:cNvSpPr>
            <a:spLocks noGrp="1"/>
          </p:cNvSpPr>
          <p:nvPr>
            <p:ph type="pic" idx="13"/>
          </p:nvPr>
        </p:nvSpPr>
        <p:spPr>
          <a:xfrm>
            <a:off x="368899" y="368300"/>
            <a:ext cx="12268201" cy="7899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2" name="Texte du titre"/>
          <p:cNvSpPr txBox="1">
            <a:spLocks noGrp="1"/>
          </p:cNvSpPr>
          <p:nvPr>
            <p:ph type="title"/>
          </p:nvPr>
        </p:nvSpPr>
        <p:spPr>
          <a:xfrm>
            <a:off x="368300" y="8369300"/>
            <a:ext cx="10845800" cy="6604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150000"/>
              </a:lnSpc>
              <a:defRPr sz="4200" cap="all">
                <a:solidFill>
                  <a:srgbClr val="DEDEDE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</a:lstStyle>
          <a:p>
            <a:r>
              <a:t>Texte du titre</a:t>
            </a:r>
          </a:p>
        </p:txBody>
      </p:sp>
      <p:sp>
        <p:nvSpPr>
          <p:cNvPr id="13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68300" y="9017000"/>
            <a:ext cx="10845800" cy="431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1pPr>
            <a:lvl2pPr marL="0" indent="2286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2pPr>
            <a:lvl3pPr marL="0" indent="4572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3pPr>
            <a:lvl4pPr marL="0" indent="6858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4pPr>
            <a:lvl5pPr marL="0" indent="914400">
              <a:spcBef>
                <a:spcPts val="0"/>
              </a:spcBef>
              <a:buSzTx/>
              <a:buNone/>
              <a:defRPr sz="2400" cap="all">
                <a:solidFill>
                  <a:srgbClr val="558AAB"/>
                </a:solidFill>
                <a:latin typeface="+mj-lt"/>
                <a:ea typeface="+mj-ea"/>
                <a:cs typeface="+mj-cs"/>
                <a:sym typeface="Helvetica Neue Bold Condensed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« Saisissez une citation ici. »"/>
          <p:cNvSpPr>
            <a:spLocks noGrp="1"/>
          </p:cNvSpPr>
          <p:nvPr>
            <p:ph type="body" sz="quarter" idx="13"/>
          </p:nvPr>
        </p:nvSpPr>
        <p:spPr>
          <a:xfrm>
            <a:off x="1270000" y="4292600"/>
            <a:ext cx="104648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</a:lvl1pPr>
          </a:lstStyle>
          <a:p>
            <a:r>
              <a:t>« Saisissez une citation ici. »</a:t>
            </a:r>
          </a:p>
        </p:txBody>
      </p:sp>
      <p:sp>
        <p:nvSpPr>
          <p:cNvPr id="142" name="-Gilles Allain"/>
          <p:cNvSpPr>
            <a:spLocks noGrp="1"/>
          </p:cNvSpPr>
          <p:nvPr>
            <p:ph type="body" sz="quarter" idx="14"/>
          </p:nvPr>
        </p:nvSpPr>
        <p:spPr>
          <a:xfrm>
            <a:off x="1270000" y="6362700"/>
            <a:ext cx="10464800" cy="52344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2800" i="1"/>
            </a:lvl1pPr>
          </a:lstStyle>
          <a:p>
            <a:r>
              <a:t>-Gilles Allain</a:t>
            </a:r>
          </a:p>
        </p:txBody>
      </p:sp>
      <p:sp>
        <p:nvSpPr>
          <p:cNvPr id="14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5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279400" y="279400"/>
            <a:ext cx="12446000" cy="9220200"/>
          </a:xfrm>
          <a:prstGeom prst="rect">
            <a:avLst/>
          </a:prstGeom>
          <a:ln w="25400">
            <a:solidFill>
              <a:srgbClr val="83827D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1041400" y="1473200"/>
            <a:ext cx="10922000" cy="680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Texte du titre"/>
          <p:cNvSpPr txBox="1">
            <a:spLocks noGrp="1"/>
          </p:cNvSpPr>
          <p:nvPr>
            <p:ph type="title"/>
          </p:nvPr>
        </p:nvSpPr>
        <p:spPr>
          <a:xfrm>
            <a:off x="1041400" y="254000"/>
            <a:ext cx="109220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6352743" y="9474200"/>
            <a:ext cx="312014" cy="299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400">
                <a:solidFill>
                  <a:srgbClr val="5C88A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l" defTabSz="5842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ln>
            <a:noFill/>
          </a:ln>
          <a:solidFill>
            <a:srgbClr val="5C88A5"/>
          </a:solidFill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Tx/>
        <a:buSzPct val="40000"/>
        <a:buFontTx/>
        <a:buBlip>
          <a:blip r:embed="rId17"/>
        </a:buBlip>
        <a:tabLst/>
        <a:defRPr sz="3600" b="0" i="0" u="none" strike="noStrike" cap="none" spc="0" baseline="0">
          <a:ln>
            <a:noFill/>
          </a:ln>
          <a:solidFill>
            <a:srgbClr val="737373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LA RÉFORME DU LYCÉE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>
                <a:solidFill>
                  <a:srgbClr val="D2DEEE"/>
                </a:solidFill>
                <a:latin typeface="Aptos"/>
              </a:rPr>
              <a:t>ET LE BACCALAURÉAT 2022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0632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C3D2E5"/>
                </a:solidFill>
                <a:latin typeface="Aptos"/>
              </a:rPr>
              <a:t>Repères essentiels pour comprendre la nouvelle organisation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166360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C3D2E5"/>
                </a:solidFill>
                <a:latin typeface="Aptos"/>
              </a:rPr>
              <a:t>LYCÉE • SPÉCIALITÉS • ÉVALUATION • GRAND ORAL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4131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La réforme du lycée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91640"/>
            <a:ext cx="3520440" cy="42519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82296" cy="42519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SECONDE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04872"/>
            <a:ext cx="3063240" cy="3383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>
                <a:solidFill>
                  <a:srgbClr val="232D3A"/>
                </a:solidFill>
                <a:latin typeface="Aptos"/>
              </a:rPr>
              <a:t>Enseignements communs
Options
• Latin
• LVC
• DNL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4256" y="1691640"/>
            <a:ext cx="3520440" cy="42519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34256" y="1691640"/>
            <a:ext cx="82296" cy="425196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PREMIÈRE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404872"/>
            <a:ext cx="3063240" cy="16312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232D3A"/>
                </a:solidFill>
                <a:latin typeface="Aptos"/>
              </a:rPr>
              <a:t>Enseignements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communs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3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spécialités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Options 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4152" y="1691640"/>
            <a:ext cx="3520440" cy="42519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74152" y="1691640"/>
            <a:ext cx="82296" cy="4251960"/>
          </a:xfrm>
          <a:prstGeom prst="rect">
            <a:avLst/>
          </a:prstGeom>
          <a:solidFill>
            <a:srgbClr val="3E8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0183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TERMINALE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0183" y="2404872"/>
            <a:ext cx="3063240" cy="16312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232D3A"/>
                </a:solidFill>
                <a:latin typeface="Aptos"/>
              </a:rPr>
              <a:t>Enseignements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communs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2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spécialités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Options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SECONDE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En seconde : les enseignements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6420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6420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6537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Français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37744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66420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664208"/>
            <a:ext cx="82296" cy="105156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186537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Histoire-Géo + EMC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37744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3 h + 18 h/an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80" y="166420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83880" y="166420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9912" y="186537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LVA + LVB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9912" y="237744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5 h 30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99008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4360" y="299008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0392" y="319125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" y="370332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1 h 30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9120" y="299008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89120" y="2990088"/>
            <a:ext cx="82296" cy="105156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45152" y="319125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Mathématiques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45152" y="370332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83880" y="299008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83880" y="299008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39912" y="319125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Physique-Chimie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9912" y="370332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3 h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4360" y="431596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94360" y="431596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50392" y="451713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SVT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" y="502920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1 h 30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89120" y="431596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389120" y="4315968"/>
            <a:ext cx="82296" cy="105156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645152" y="451713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EPS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45152" y="502920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2 h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183880" y="4315968"/>
            <a:ext cx="3429000" cy="105156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183880" y="4315968"/>
            <a:ext cx="82296" cy="105156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439912" y="4517136"/>
            <a:ext cx="2971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39912" y="5029200"/>
            <a:ext cx="2971800" cy="1828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D3A"/>
                </a:solidFill>
                <a:latin typeface="Aptos"/>
              </a:rPr>
              <a:t>1 h 30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5760720"/>
            <a:ext cx="1188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3E845F"/>
                </a:solidFill>
                <a:latin typeface="Aptos"/>
              </a:rPr>
              <a:t>OPTIONS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45920" y="5715000"/>
            <a:ext cx="960120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dirty="0">
                <a:solidFill>
                  <a:srgbClr val="232D3A"/>
                </a:solidFill>
                <a:latin typeface="Aptos"/>
              </a:rPr>
              <a:t>Latin (2 h)  •  LVC par le CNED   •  DNL (2 h)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12071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ENSEIGNEMENTS COMMUNS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En première et en terminale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91640"/>
            <a:ext cx="5394960" cy="429768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82296" cy="429768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PREMIÈRE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04872"/>
            <a:ext cx="4937760" cy="342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32D3A"/>
                </a:solidFill>
                <a:latin typeface="Aptos"/>
              </a:rPr>
              <a:t>Français
Histoire-Géographie + EMC
LVA et LVB
EPS
Enseignement scientifique
Mathématiques (1 h 30) pour les élèves qui quittent Gerson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691640"/>
            <a:ext cx="5394960" cy="429768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9632" y="1691640"/>
            <a:ext cx="82296" cy="429768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55664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TERMINALE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5664" y="2404872"/>
            <a:ext cx="4937760" cy="3429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232D3A"/>
                </a:solidFill>
                <a:latin typeface="Aptos"/>
              </a:rPr>
              <a:t>Philosophie
Histoire-Géographie + EMC
LVA et LVB
EPS
Enseignement scientifique
Mathématiques (1 h 30) pour les élèves qui quittent Gerson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2664668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PREMIÈRE &amp; TERMINALE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Les spécialités proposées à Gerson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664208"/>
            <a:ext cx="5212080" cy="960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664208"/>
            <a:ext cx="82296" cy="96012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865376"/>
            <a:ext cx="4754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Mathématiques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377440"/>
            <a:ext cx="475488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64208"/>
            <a:ext cx="5212080" cy="960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664208"/>
            <a:ext cx="82296" cy="96012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865376"/>
            <a:ext cx="4754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Physique-Chimie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377440"/>
            <a:ext cx="475488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898648"/>
            <a:ext cx="5212080" cy="960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2898648"/>
            <a:ext cx="82296" cy="96012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3099816"/>
            <a:ext cx="4754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SVT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" y="3611880"/>
            <a:ext cx="475488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2898648"/>
            <a:ext cx="5212080" cy="960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2898648"/>
            <a:ext cx="82296" cy="96012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73952" y="3099816"/>
            <a:ext cx="4754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952" y="3611880"/>
            <a:ext cx="475488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33088"/>
            <a:ext cx="5212080" cy="960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133088"/>
            <a:ext cx="82296" cy="96012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1832" y="4334256"/>
            <a:ext cx="4754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HGGSP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" y="4846320"/>
            <a:ext cx="475488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232D3A"/>
                </a:solidFill>
                <a:latin typeface="Aptos"/>
              </a:rPr>
              <a:t>4 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21208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C6A7D"/>
                </a:solidFill>
                <a:latin typeface="Aptos"/>
              </a:rPr>
              <a:t>PREMIÈRE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532120"/>
            <a:ext cx="4297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4233A"/>
                </a:solidFill>
                <a:latin typeface="Aptos"/>
              </a:rPr>
              <a:t>3 spécialités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521208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5C6A7D"/>
                </a:solidFill>
                <a:latin typeface="Aptos"/>
              </a:rPr>
              <a:t>TERMINALE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5532120"/>
            <a:ext cx="42976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4233A"/>
                </a:solidFill>
                <a:latin typeface="Aptos"/>
              </a:rPr>
              <a:t>2 spécialités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GERSON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Les enseignements optionnels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746504"/>
            <a:ext cx="5394960" cy="4389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82296" cy="438912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EN PREMIÈRE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04872"/>
            <a:ext cx="4937760" cy="18466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dirty="0">
                <a:solidFill>
                  <a:srgbClr val="232D3A"/>
                </a:solidFill>
                <a:latin typeface="Aptos"/>
              </a:rPr>
              <a:t>LVC par le CNED
Latin (2 h)</a:t>
            </a:r>
            <a:endParaRPr lang="fr-FR" sz="19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lang="fr-FR" sz="1900" dirty="0">
                <a:solidFill>
                  <a:srgbClr val="232D3A"/>
                </a:solidFill>
                <a:latin typeface="Aptos"/>
              </a:rPr>
              <a:t>ou</a:t>
            </a:r>
            <a:r>
              <a:rPr sz="1900" b="0" dirty="0">
                <a:solidFill>
                  <a:srgbClr val="232D3A"/>
                </a:solidFill>
                <a:latin typeface="Aptos"/>
              </a:rPr>
              <a:t>
DNL (2 h)
Option interne : </a:t>
            </a:r>
            <a:r>
              <a:rPr sz="1900" b="0" dirty="0" err="1">
                <a:solidFill>
                  <a:srgbClr val="232D3A"/>
                </a:solidFill>
                <a:latin typeface="Aptos"/>
              </a:rPr>
              <a:t>Anglais</a:t>
            </a:r>
            <a:r>
              <a:rPr sz="1900" b="0" dirty="0">
                <a:solidFill>
                  <a:srgbClr val="232D3A"/>
                </a:solidFill>
                <a:latin typeface="Aptos"/>
              </a:rPr>
              <a:t> étoile (1 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691640"/>
            <a:ext cx="5394960" cy="438912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9632" y="1691640"/>
            <a:ext cx="82296" cy="438912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55664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EN TERMINALE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5664" y="2404872"/>
            <a:ext cx="4937760" cy="34778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1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enseignement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parmi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: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Mathématiques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complémentaires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(3 h)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Mathématiques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expertes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(3 h)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Droit et grands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enjeux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du monde contemporain (3 h)
+ LVC / Latin </a:t>
            </a:r>
            <a:r>
              <a:rPr lang="fr-FR" sz="2000" b="0" dirty="0">
                <a:solidFill>
                  <a:srgbClr val="232D3A"/>
                </a:solidFill>
                <a:latin typeface="Aptos"/>
              </a:rPr>
              <a:t>ou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DNL</a:t>
            </a:r>
            <a:r>
              <a:rPr lang="fr-FR" sz="2000" b="0" dirty="0">
                <a:solidFill>
                  <a:srgbClr val="232D3A"/>
                </a:solidFill>
                <a:latin typeface="Aptos"/>
              </a:rPr>
              <a:t> / Anglais étoile (1h)</a:t>
            </a:r>
          </a:p>
          <a:p>
            <a:pPr algn="l"/>
            <a:endParaRPr sz="2000" b="0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COMBINAISONS À GERSON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Quelles spécialités choisir en première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737360"/>
            <a:ext cx="5394960" cy="3977639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737360"/>
            <a:ext cx="82296" cy="3977639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93852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PARCOURS SCIENTIFIQUE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50591"/>
            <a:ext cx="4937760" cy="17851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dirty="0" err="1">
                <a:solidFill>
                  <a:srgbClr val="232D3A"/>
                </a:solidFill>
                <a:latin typeface="Aptos"/>
              </a:rPr>
              <a:t>Mathématiques</a:t>
            </a:r>
            <a:r>
              <a:rPr sz="2200" b="0" dirty="0">
                <a:solidFill>
                  <a:srgbClr val="232D3A"/>
                </a:solidFill>
                <a:latin typeface="Aptos"/>
              </a:rPr>
              <a:t>
Physique-</a:t>
            </a:r>
            <a:r>
              <a:rPr sz="2200" b="0" dirty="0" err="1">
                <a:solidFill>
                  <a:srgbClr val="232D3A"/>
                </a:solidFill>
                <a:latin typeface="Aptos"/>
              </a:rPr>
              <a:t>Chimie</a:t>
            </a:r>
            <a:r>
              <a:rPr sz="2200" b="0" dirty="0">
                <a:solidFill>
                  <a:srgbClr val="232D3A"/>
                </a:solidFill>
                <a:latin typeface="Aptos"/>
              </a:rPr>
              <a:t>
SVT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737360"/>
            <a:ext cx="5394960" cy="3977639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9632" y="1737360"/>
            <a:ext cx="82296" cy="3977639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55664" y="1938528"/>
            <a:ext cx="4937760" cy="12618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14233A"/>
                </a:solidFill>
                <a:latin typeface="Aptos"/>
              </a:rPr>
              <a:t>PARCOURS ÉCONOMIE / SCIENCES HUMAINES</a:t>
            </a:r>
            <a:endParaRPr lang="fr-FR" sz="1900" b="1" dirty="0">
              <a:solidFill>
                <a:srgbClr val="14233A"/>
              </a:solidFill>
              <a:latin typeface="Aptos"/>
            </a:endParaRPr>
          </a:p>
          <a:p>
            <a:pPr algn="l"/>
            <a:endParaRPr lang="fr-FR" sz="1900" b="1" dirty="0">
              <a:solidFill>
                <a:srgbClr val="14233A"/>
              </a:solidFill>
              <a:latin typeface="Aptos"/>
            </a:endParaRPr>
          </a:p>
          <a:p>
            <a:pPr algn="l"/>
            <a:endParaRPr lang="fr-FR" sz="1900" b="1" dirty="0">
              <a:solidFill>
                <a:srgbClr val="14233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55664" y="2450591"/>
            <a:ext cx="4937760" cy="20313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endParaRPr lang="fr-FR" sz="21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100" b="0" dirty="0" err="1">
                <a:solidFill>
                  <a:srgbClr val="232D3A"/>
                </a:solidFill>
                <a:latin typeface="Aptos"/>
              </a:rPr>
              <a:t>Mathématiques</a:t>
            </a:r>
            <a:r>
              <a:rPr sz="2100" b="0" dirty="0">
                <a:solidFill>
                  <a:srgbClr val="232D3A"/>
                </a:solidFill>
                <a:latin typeface="Aptos"/>
              </a:rPr>
              <a:t>
HGGSP
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COMBINAISONS À GERSON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Quelles spécialités en terminale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737360"/>
            <a:ext cx="5394960" cy="3977639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737360"/>
            <a:ext cx="82296" cy="3977639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93852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TERMINALE ECO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50591"/>
            <a:ext cx="4937760" cy="31089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0">
                <a:solidFill>
                  <a:srgbClr val="232D3A"/>
                </a:solidFill>
                <a:latin typeface="Aptos"/>
              </a:rPr>
              <a:t>1. SES / HGGSP
2. SES / Mathématiques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737360"/>
            <a:ext cx="5394960" cy="3977639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9632" y="1737360"/>
            <a:ext cx="82296" cy="3977639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55664" y="193852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TERMINALE SCIENTIFIQUE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5664" y="2450591"/>
            <a:ext cx="4937760" cy="31089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0">
                <a:solidFill>
                  <a:srgbClr val="232D3A"/>
                </a:solidFill>
                <a:latin typeface="Aptos"/>
              </a:rPr>
              <a:t>1. Physique-Chimie / Mathématiques
2. Physique-Chimie / SVT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LE BAC 2022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87552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>
                <a:solidFill>
                  <a:srgbClr val="CDDAEB"/>
                </a:solidFill>
                <a:latin typeface="Aptos"/>
              </a:rPr>
              <a:t>Une nouvelle organisation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4297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ptos"/>
              </a:rPr>
              <a:t>60 %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4297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CDDAEB"/>
                </a:solidFill>
                <a:latin typeface="Aptos"/>
              </a:rPr>
              <a:t>ÉPREUVES TERMINALES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148840"/>
            <a:ext cx="4297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ptos"/>
              </a:rPr>
              <a:t>40 %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108960"/>
            <a:ext cx="4297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CDDAEB"/>
                </a:solidFill>
                <a:latin typeface="Aptos"/>
              </a:rPr>
              <a:t>CONTRÔLE CONTINU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5074920"/>
            <a:ext cx="8503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E1E7F0"/>
                </a:solidFill>
                <a:latin typeface="Aptos"/>
              </a:rPr>
              <a:t>+ points obtenus grâce aux enseignements optionnels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289353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ÉVALUATION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Les 6 épreuves terminales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85800" y="162763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61848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Français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3560" y="161848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5 + 5 =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0" y="161848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1re • juin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235915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35000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Mathématiques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3560" y="235000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235000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Fin de 1re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309067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08152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Philosophie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23560" y="308152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308152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Terminale • juin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382219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381304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Spécialité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23560" y="381304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16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0" y="381304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Printemps • Terminale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455371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454456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Spécialité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23560" y="454456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0" y="454456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Printemps • Terminale</a:t>
            </a:r>
          </a:p>
        </p:txBody>
      </p:sp>
      <p:sp>
        <p:nvSpPr>
          <p:cNvPr id="26" name="Oval 25"/>
          <p:cNvSpPr/>
          <p:nvPr/>
        </p:nvSpPr>
        <p:spPr>
          <a:xfrm>
            <a:off x="685800" y="5285232"/>
            <a:ext cx="457200" cy="457200"/>
          </a:xfrm>
          <a:prstGeom prst="ellipse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7320" y="5276088"/>
            <a:ext cx="4206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Grand oral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23560" y="5276088"/>
            <a:ext cx="2240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DC8432"/>
                </a:solidFill>
                <a:latin typeface="Aptos"/>
              </a:rPr>
              <a:t>coef. 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20" y="5276088"/>
            <a:ext cx="3474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5C6A7D"/>
                </a:solidFill>
                <a:latin typeface="Aptos"/>
              </a:rPr>
              <a:t>Terminale • juin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40 % DE LA NOTE GLOBALE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Le contrôle continu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91640"/>
            <a:ext cx="5394960" cy="434340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82296" cy="434340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ENSEIGNEMENTS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516796"/>
            <a:ext cx="4937760" cy="31085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232D3A"/>
                </a:solidFill>
                <a:latin typeface="Aptos"/>
              </a:rPr>
              <a:t>Spécialité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suivie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première </a:t>
            </a:r>
            <a:r>
              <a:rPr lang="fr-FR" sz="2000" b="0" dirty="0">
                <a:solidFill>
                  <a:srgbClr val="232D3A"/>
                </a:solidFill>
                <a:latin typeface="Aptos"/>
              </a:rPr>
              <a:t>seulement 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— coef. 8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Histoire-Géographie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, LVA/LVB,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Enseignement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scientifique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, EPS — coef. 6 
EMC — coef. 2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endParaRPr lang="fr-FR" sz="200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lang="fr-FR" sz="2000" dirty="0">
                <a:solidFill>
                  <a:srgbClr val="232D3A"/>
                </a:solidFill>
                <a:latin typeface="Aptos"/>
              </a:rPr>
              <a:t>Mathématiques </a:t>
            </a:r>
            <a:r>
              <a:rPr lang="fr-FR" sz="2000" b="0" dirty="0">
                <a:solidFill>
                  <a:srgbClr val="232D3A"/>
                </a:solidFill>
                <a:latin typeface="Aptos"/>
              </a:rPr>
              <a:t>— coef. 2</a:t>
            </a:r>
          </a:p>
          <a:p>
            <a:pPr algn="l"/>
            <a:endParaRPr sz="1600" b="0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99632" y="1691640"/>
            <a:ext cx="5394960" cy="434340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9632" y="1691640"/>
            <a:ext cx="82296" cy="434340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55664" y="1892808"/>
            <a:ext cx="49377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OPTIONS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55664" y="2404872"/>
            <a:ext cx="4937760" cy="34778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LVC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première — coef. 2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Latin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première — coef. 2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LVC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terminale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— coef. 2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Droit /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Maths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complémentaires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/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Maths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expertes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— coef. 2</a:t>
            </a:r>
            <a:endParaRPr lang="fr-FR" sz="2000" b="0" dirty="0">
              <a:solidFill>
                <a:srgbClr val="232D3A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
DNL : mention euro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si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note &gt; 12
Latin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terminale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— coef.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236208"/>
            <a:ext cx="10698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 dirty="0">
                <a:solidFill>
                  <a:srgbClr val="14233A"/>
                </a:solidFill>
                <a:latin typeface="Aptos"/>
              </a:rPr>
              <a:t>NB : </a:t>
            </a:r>
            <a:r>
              <a:rPr sz="1300" b="1" dirty="0" err="1">
                <a:solidFill>
                  <a:srgbClr val="14233A"/>
                </a:solidFill>
                <a:latin typeface="Aptos"/>
              </a:rPr>
              <a:t>l’ensemble</a:t>
            </a:r>
            <a:r>
              <a:rPr sz="1300" b="1" dirty="0">
                <a:solidFill>
                  <a:srgbClr val="14233A"/>
                </a:solidFill>
                <a:latin typeface="Aptos"/>
              </a:rPr>
              <a:t> des options ne </a:t>
            </a:r>
            <a:r>
              <a:rPr sz="1300" b="1" dirty="0" err="1">
                <a:solidFill>
                  <a:srgbClr val="14233A"/>
                </a:solidFill>
                <a:latin typeface="Aptos"/>
              </a:rPr>
              <a:t>peut</a:t>
            </a:r>
            <a:r>
              <a:rPr sz="1300" b="1" dirty="0">
                <a:solidFill>
                  <a:srgbClr val="14233A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14233A"/>
                </a:solidFill>
                <a:latin typeface="Aptos"/>
              </a:rPr>
              <a:t>excéder</a:t>
            </a:r>
            <a:r>
              <a:rPr sz="1300" b="1" dirty="0">
                <a:solidFill>
                  <a:srgbClr val="14233A"/>
                </a:solidFill>
                <a:latin typeface="Aptos"/>
              </a:rPr>
              <a:t> 14 coefficients.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798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92608"/>
            <a:ext cx="10972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5EA8"/>
                </a:solidFill>
                <a:latin typeface="Aptos"/>
              </a:rPr>
              <a:t>UNE ÉPREUVE PRÉPARÉE SUR DEUX ANNÉES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21792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14233A"/>
                </a:solidFill>
                <a:latin typeface="Aptos"/>
              </a:rPr>
              <a:t>Le Grand oral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44168"/>
            <a:ext cx="1051560" cy="64008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94360" y="1691640"/>
            <a:ext cx="3520440" cy="434340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91640"/>
            <a:ext cx="82296" cy="4343400"/>
          </a:xfrm>
          <a:prstGeom prst="rect">
            <a:avLst/>
          </a:prstGeom>
          <a:solidFill>
            <a:srgbClr val="2B5E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FORMAT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04872"/>
            <a:ext cx="3063240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232D3A"/>
                </a:solidFill>
                <a:latin typeface="Aptos"/>
              </a:rPr>
              <a:t>20 minutes
Fin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juin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,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comme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l’épreuve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de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philosophie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Jury de 2 à 3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professeurs</a:t>
            </a:r>
            <a:endParaRPr sz="2000" b="0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34256" y="1691640"/>
            <a:ext cx="3520440" cy="434340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34256" y="1691640"/>
            <a:ext cx="82296" cy="4343400"/>
          </a:xfrm>
          <a:prstGeom prst="rect">
            <a:avLst/>
          </a:prstGeom>
          <a:solidFill>
            <a:srgbClr val="DC8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PRÉPARATION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404872"/>
            <a:ext cx="3063240" cy="286232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232D3A"/>
                </a:solidFill>
                <a:latin typeface="Aptos"/>
              </a:rPr>
              <a:t>Préparé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première et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terminale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Sujet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choisi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dès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la première avec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l’aide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des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professeurs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Projet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construit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progressivement</a:t>
            </a:r>
            <a:endParaRPr sz="2000" b="0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074152" y="1691640"/>
            <a:ext cx="3520440" cy="4343400"/>
          </a:xfrm>
          <a:prstGeom prst="roundRect">
            <a:avLst/>
          </a:prstGeom>
          <a:solidFill>
            <a:srgbClr val="F2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74152" y="1691640"/>
            <a:ext cx="82296" cy="4343400"/>
          </a:xfrm>
          <a:prstGeom prst="rect">
            <a:avLst/>
          </a:prstGeom>
          <a:solidFill>
            <a:srgbClr val="3E8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0183" y="1892808"/>
            <a:ext cx="30632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14233A"/>
                </a:solidFill>
                <a:latin typeface="Aptos"/>
              </a:rPr>
              <a:t>CONTENU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0183" y="2404872"/>
            <a:ext cx="3063240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 err="1">
                <a:solidFill>
                  <a:srgbClr val="232D3A"/>
                </a:solidFill>
                <a:latin typeface="Aptos"/>
              </a:rPr>
              <a:t>Projet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adossé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à un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ou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deux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enseignements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de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spécialité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
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Puis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entretien</a:t>
            </a:r>
            <a:r>
              <a:rPr sz="2000" b="0" dirty="0">
                <a:solidFill>
                  <a:srgbClr val="232D3A"/>
                </a:solidFill>
                <a:latin typeface="Aptos"/>
              </a:rPr>
              <a:t> avec les </a:t>
            </a:r>
            <a:r>
              <a:rPr sz="2000" b="0" dirty="0" err="1">
                <a:solidFill>
                  <a:srgbClr val="232D3A"/>
                </a:solidFill>
                <a:latin typeface="Aptos"/>
              </a:rPr>
              <a:t>professeurs</a:t>
            </a:r>
            <a:endParaRPr sz="2000" b="0" dirty="0">
              <a:solidFill>
                <a:srgbClr val="232D3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" y="6291072"/>
            <a:ext cx="10789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C6A7D"/>
                </a:solidFill>
                <a:latin typeface="Aptos"/>
              </a:rPr>
              <a:t>Préparation notamment avec l’AP et les heures de spécialité en terminale après les épreuves écrites.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446520"/>
            <a:ext cx="36576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5C6A7D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ueprint">
  <a:themeElements>
    <a:clrScheme name="Blueprint">
      <a:dk1>
        <a:srgbClr val="AB7655"/>
      </a:dk1>
      <a:lt1>
        <a:srgbClr val="558AAB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 Light"/>
        <a:ea typeface="Helvetica Neue Light"/>
        <a:cs typeface="Helvetica Neue Light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58AAB"/>
            </a:solidFill>
            <a:effectLst/>
            <a:uFillTx/>
            <a:latin typeface="+mj-lt"/>
            <a:ea typeface="+mj-ea"/>
            <a:cs typeface="+mj-cs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ueprint">
  <a:themeElements>
    <a:clrScheme name="Bluepri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577198"/>
      </a:accent1>
      <a:accent2>
        <a:srgbClr val="59824B"/>
      </a:accent2>
      <a:accent3>
        <a:srgbClr val="B98F20"/>
      </a:accent3>
      <a:accent4>
        <a:srgbClr val="BF6322"/>
      </a:accent4>
      <a:accent5>
        <a:srgbClr val="902422"/>
      </a:accent5>
      <a:accent6>
        <a:srgbClr val="574170"/>
      </a:accent6>
      <a:hlink>
        <a:srgbClr val="0000FF"/>
      </a:hlink>
      <a:folHlink>
        <a:srgbClr val="FF00FF"/>
      </a:folHlink>
    </a:clrScheme>
    <a:fontScheme name="Blueprint">
      <a:majorFont>
        <a:latin typeface="Helvetica Neue Bold Condensed"/>
        <a:ea typeface="Helvetica Neue Bold Condensed"/>
        <a:cs typeface="Helvetica Neue Bold Condensed"/>
      </a:majorFont>
      <a:minorFont>
        <a:latin typeface="Helvetica Neue Light"/>
        <a:ea typeface="Helvetica Neue Light"/>
        <a:cs typeface="Helvetica Neue Light"/>
      </a:minorFont>
    </a:fontScheme>
    <a:fmtScheme name="Bluepri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DEDED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558AAB"/>
            </a:solidFill>
            <a:effectLst/>
            <a:uFillTx/>
            <a:latin typeface="+mj-lt"/>
            <a:ea typeface="+mj-ea"/>
            <a:cs typeface="+mj-cs"/>
            <a:sym typeface="Helvetica Neue Bold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651</Words>
  <Application>Microsoft Office PowerPoint</Application>
  <PresentationFormat>Grand écran</PresentationFormat>
  <Paragraphs>144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Aptos</vt:lpstr>
      <vt:lpstr>Avenir Roman</vt:lpstr>
      <vt:lpstr>Helvetica Neue</vt:lpstr>
      <vt:lpstr>Helvetica Neue Bold Condensed</vt:lpstr>
      <vt:lpstr>Helvetica Neue Light</vt:lpstr>
      <vt:lpstr>Blueprint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Maury</dc:creator>
  <cp:lastModifiedBy>Virginie Maury</cp:lastModifiedBy>
  <cp:revision>27</cp:revision>
  <dcterms:modified xsi:type="dcterms:W3CDTF">2026-10-05T13:45:22Z</dcterms:modified>
</cp:coreProperties>
</file>